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4" r:id="rId2"/>
    <p:sldId id="257" r:id="rId3"/>
    <p:sldId id="259" r:id="rId4"/>
    <p:sldId id="260" r:id="rId5"/>
    <p:sldId id="261" r:id="rId6"/>
    <p:sldId id="263" r:id="rId7"/>
    <p:sldId id="265" r:id="rId8"/>
    <p:sldId id="266" r:id="rId9"/>
    <p:sldId id="298" r:id="rId10"/>
    <p:sldId id="267" r:id="rId11"/>
    <p:sldId id="268" r:id="rId12"/>
    <p:sldId id="262" r:id="rId13"/>
    <p:sldId id="269" r:id="rId14"/>
    <p:sldId id="270" r:id="rId15"/>
    <p:sldId id="271" r:id="rId16"/>
    <p:sldId id="272" r:id="rId17"/>
    <p:sldId id="273" r:id="rId18"/>
    <p:sldId id="274" r:id="rId19"/>
    <p:sldId id="275" r:id="rId20"/>
    <p:sldId id="276" r:id="rId21"/>
    <p:sldId id="277" r:id="rId22"/>
    <p:sldId id="278" r:id="rId23"/>
    <p:sldId id="279" r:id="rId24"/>
    <p:sldId id="297" r:id="rId25"/>
    <p:sldId id="280" r:id="rId26"/>
    <p:sldId id="281" r:id="rId27"/>
    <p:sldId id="296" r:id="rId28"/>
    <p:sldId id="284" r:id="rId29"/>
    <p:sldId id="283" r:id="rId30"/>
    <p:sldId id="285" r:id="rId31"/>
    <p:sldId id="286" r:id="rId32"/>
    <p:sldId id="288" r:id="rId33"/>
    <p:sldId id="287"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6/ObdCSAhBH6DP5MYrb07w==" hashData="E7YQ6qFpwM4Cx66xoUMUg/aVCpuEMX0Wh7wfrHmsdbrMtiwhFnoERrdoe/mUyOCx2ma4J+sZGgsoJlyb94LuC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953" autoAdjust="0"/>
  </p:normalViewPr>
  <p:slideViewPr>
    <p:cSldViewPr snapToGrid="0">
      <p:cViewPr varScale="1">
        <p:scale>
          <a:sx n="72" d="100"/>
          <a:sy n="72"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7</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387085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20</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81883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25</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118305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4/23/2024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4/23/2024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4/23/2024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Auxiliary Plane Projection and it’s Applications</a:t>
            </a:r>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96" y="965915"/>
            <a:ext cx="6324656" cy="4260130"/>
          </a:xfrm>
          <a:prstGeom prst="rect">
            <a:avLst/>
          </a:prstGeom>
        </p:spPr>
      </p:pic>
    </p:spTree>
    <p:extLst>
      <p:ext uri="{BB962C8B-B14F-4D97-AF65-F5344CB8AC3E}">
        <p14:creationId xmlns:p14="http://schemas.microsoft.com/office/powerpoint/2010/main" val="2476101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8448675" y="4975225"/>
            <a:ext cx="3165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
          <p:cNvSpPr>
            <a:spLocks noChangeShapeType="1"/>
          </p:cNvSpPr>
          <p:nvPr/>
        </p:nvSpPr>
        <p:spPr bwMode="auto">
          <a:xfrm>
            <a:off x="9736137" y="6480175"/>
            <a:ext cx="2276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7"/>
          <p:cNvSpPr>
            <a:spLocks noChangeShapeType="1"/>
          </p:cNvSpPr>
          <p:nvPr/>
        </p:nvSpPr>
        <p:spPr bwMode="auto">
          <a:xfrm>
            <a:off x="8448675" y="3814763"/>
            <a:ext cx="3125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8"/>
          <p:cNvSpPr>
            <a:spLocks noChangeShapeType="1"/>
          </p:cNvSpPr>
          <p:nvPr/>
        </p:nvSpPr>
        <p:spPr bwMode="auto">
          <a:xfrm>
            <a:off x="8448675" y="5233988"/>
            <a:ext cx="2865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9"/>
          <p:cNvSpPr>
            <a:spLocks noChangeShapeType="1"/>
          </p:cNvSpPr>
          <p:nvPr/>
        </p:nvSpPr>
        <p:spPr bwMode="auto">
          <a:xfrm>
            <a:off x="8448675" y="4673600"/>
            <a:ext cx="2847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
          <p:cNvSpPr>
            <a:spLocks noChangeShapeType="1"/>
          </p:cNvSpPr>
          <p:nvPr/>
        </p:nvSpPr>
        <p:spPr bwMode="auto">
          <a:xfrm>
            <a:off x="10807700" y="3195638"/>
            <a:ext cx="0" cy="3589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1"/>
          <p:cNvSpPr>
            <a:spLocks noChangeShapeType="1"/>
          </p:cNvSpPr>
          <p:nvPr/>
        </p:nvSpPr>
        <p:spPr bwMode="auto">
          <a:xfrm flipV="1">
            <a:off x="8659812" y="3814763"/>
            <a:ext cx="2147888"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2"/>
          <p:cNvSpPr>
            <a:spLocks noChangeShapeType="1"/>
          </p:cNvSpPr>
          <p:nvPr/>
        </p:nvSpPr>
        <p:spPr bwMode="auto">
          <a:xfrm flipV="1">
            <a:off x="6937375" y="2268538"/>
            <a:ext cx="3683000" cy="147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3"/>
          <p:cNvSpPr>
            <a:spLocks noChangeShapeType="1"/>
          </p:cNvSpPr>
          <p:nvPr/>
        </p:nvSpPr>
        <p:spPr bwMode="auto">
          <a:xfrm flipV="1">
            <a:off x="6842125" y="2028825"/>
            <a:ext cx="368300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
          <p:cNvSpPr>
            <a:spLocks noChangeShapeType="1"/>
          </p:cNvSpPr>
          <p:nvPr/>
        </p:nvSpPr>
        <p:spPr bwMode="auto">
          <a:xfrm>
            <a:off x="8659812" y="5233988"/>
            <a:ext cx="2147888"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5"/>
          <p:cNvSpPr>
            <a:spLocks noChangeShapeType="1"/>
          </p:cNvSpPr>
          <p:nvPr/>
        </p:nvSpPr>
        <p:spPr bwMode="auto">
          <a:xfrm>
            <a:off x="8659812" y="4673600"/>
            <a:ext cx="0" cy="56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6"/>
          <p:cNvSpPr>
            <a:spLocks noChangeShapeType="1"/>
          </p:cNvSpPr>
          <p:nvPr/>
        </p:nvSpPr>
        <p:spPr bwMode="auto">
          <a:xfrm flipH="1" flipV="1">
            <a:off x="7656512" y="2162175"/>
            <a:ext cx="1003300" cy="251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7"/>
          <p:cNvSpPr>
            <a:spLocks noChangeShapeType="1"/>
          </p:cNvSpPr>
          <p:nvPr/>
        </p:nvSpPr>
        <p:spPr bwMode="auto">
          <a:xfrm flipH="1" flipV="1">
            <a:off x="9637712" y="885825"/>
            <a:ext cx="1169988"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8"/>
          <p:cNvSpPr>
            <a:spLocks noChangeShapeType="1"/>
          </p:cNvSpPr>
          <p:nvPr/>
        </p:nvSpPr>
        <p:spPr bwMode="auto">
          <a:xfrm flipV="1">
            <a:off x="8005762" y="1019175"/>
            <a:ext cx="1684338" cy="2017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9455150" y="2687638"/>
            <a:ext cx="34925" cy="212725"/>
          </a:xfrm>
          <a:custGeom>
            <a:avLst/>
            <a:gdLst>
              <a:gd name="T0" fmla="*/ 44 w 44"/>
              <a:gd name="T1" fmla="*/ 266 h 266"/>
              <a:gd name="T2" fmla="*/ 34 w 44"/>
              <a:gd name="T3" fmla="*/ 177 h 266"/>
              <a:gd name="T4" fmla="*/ 19 w 44"/>
              <a:gd name="T5" fmla="*/ 88 h 266"/>
              <a:gd name="T6" fmla="*/ 0 w 44"/>
              <a:gd name="T7" fmla="*/ 0 h 266"/>
            </a:gdLst>
            <a:ahLst/>
            <a:cxnLst>
              <a:cxn ang="0">
                <a:pos x="T0" y="T1"/>
              </a:cxn>
              <a:cxn ang="0">
                <a:pos x="T2" y="T3"/>
              </a:cxn>
              <a:cxn ang="0">
                <a:pos x="T4" y="T5"/>
              </a:cxn>
              <a:cxn ang="0">
                <a:pos x="T6" y="T7"/>
              </a:cxn>
            </a:cxnLst>
            <a:rect l="0" t="0" r="r" b="b"/>
            <a:pathLst>
              <a:path w="44" h="266">
                <a:moveTo>
                  <a:pt x="44" y="266"/>
                </a:moveTo>
                <a:lnTo>
                  <a:pt x="34" y="177"/>
                </a:lnTo>
                <a:lnTo>
                  <a:pt x="19" y="88"/>
                </a:lnTo>
                <a:lnTo>
                  <a:pt x="0" y="0"/>
                </a:lnTo>
              </a:path>
            </a:pathLst>
          </a:custGeom>
          <a:noFill/>
          <a:ln w="0">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8597900" y="1666875"/>
            <a:ext cx="190500" cy="100013"/>
          </a:xfrm>
          <a:custGeom>
            <a:avLst/>
            <a:gdLst>
              <a:gd name="T0" fmla="*/ 240 w 240"/>
              <a:gd name="T1" fmla="*/ 126 h 126"/>
              <a:gd name="T2" fmla="*/ 163 w 240"/>
              <a:gd name="T3" fmla="*/ 80 h 126"/>
              <a:gd name="T4" fmla="*/ 83 w 240"/>
              <a:gd name="T5" fmla="*/ 39 h 126"/>
              <a:gd name="T6" fmla="*/ 0 w 240"/>
              <a:gd name="T7" fmla="*/ 0 h 126"/>
            </a:gdLst>
            <a:ahLst/>
            <a:cxnLst>
              <a:cxn ang="0">
                <a:pos x="T0" y="T1"/>
              </a:cxn>
              <a:cxn ang="0">
                <a:pos x="T2" y="T3"/>
              </a:cxn>
              <a:cxn ang="0">
                <a:pos x="T4" y="T5"/>
              </a:cxn>
              <a:cxn ang="0">
                <a:pos x="T6" y="T7"/>
              </a:cxn>
            </a:cxnLst>
            <a:rect l="0" t="0" r="r" b="b"/>
            <a:pathLst>
              <a:path w="240" h="126">
                <a:moveTo>
                  <a:pt x="240" y="126"/>
                </a:moveTo>
                <a:lnTo>
                  <a:pt x="163" y="80"/>
                </a:lnTo>
                <a:lnTo>
                  <a:pt x="83" y="39"/>
                </a:lnTo>
                <a:lnTo>
                  <a:pt x="0" y="0"/>
                </a:lnTo>
              </a:path>
            </a:pathLst>
          </a:custGeom>
          <a:noFill/>
          <a:ln w="0">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p:cNvSpPr>
            <a:spLocks/>
          </p:cNvSpPr>
          <p:nvPr/>
        </p:nvSpPr>
        <p:spPr bwMode="auto">
          <a:xfrm>
            <a:off x="9390062" y="2482850"/>
            <a:ext cx="98425" cy="215900"/>
          </a:xfrm>
          <a:custGeom>
            <a:avLst/>
            <a:gdLst>
              <a:gd name="T0" fmla="*/ 40 w 126"/>
              <a:gd name="T1" fmla="*/ 272 h 272"/>
              <a:gd name="T2" fmla="*/ 126 w 126"/>
              <a:gd name="T3" fmla="*/ 244 h 272"/>
              <a:gd name="T4" fmla="*/ 0 w 126"/>
              <a:gd name="T5" fmla="*/ 0 h 272"/>
              <a:gd name="T6" fmla="*/ 40 w 126"/>
              <a:gd name="T7" fmla="*/ 272 h 272"/>
            </a:gdLst>
            <a:ahLst/>
            <a:cxnLst>
              <a:cxn ang="0">
                <a:pos x="T0" y="T1"/>
              </a:cxn>
              <a:cxn ang="0">
                <a:pos x="T2" y="T3"/>
              </a:cxn>
              <a:cxn ang="0">
                <a:pos x="T4" y="T5"/>
              </a:cxn>
              <a:cxn ang="0">
                <a:pos x="T6" y="T7"/>
              </a:cxn>
            </a:cxnLst>
            <a:rect l="0" t="0" r="r" b="b"/>
            <a:pathLst>
              <a:path w="126" h="272">
                <a:moveTo>
                  <a:pt x="40" y="272"/>
                </a:moveTo>
                <a:lnTo>
                  <a:pt x="126" y="244"/>
                </a:lnTo>
                <a:lnTo>
                  <a:pt x="0" y="0"/>
                </a:lnTo>
                <a:lnTo>
                  <a:pt x="40"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p:cNvSpPr>
            <a:spLocks/>
          </p:cNvSpPr>
          <p:nvPr/>
        </p:nvSpPr>
        <p:spPr bwMode="auto">
          <a:xfrm>
            <a:off x="8767762" y="1736725"/>
            <a:ext cx="193675" cy="155575"/>
          </a:xfrm>
          <a:custGeom>
            <a:avLst/>
            <a:gdLst>
              <a:gd name="T0" fmla="*/ 53 w 245"/>
              <a:gd name="T1" fmla="*/ 0 h 195"/>
              <a:gd name="T2" fmla="*/ 0 w 245"/>
              <a:gd name="T3" fmla="*/ 73 h 195"/>
              <a:gd name="T4" fmla="*/ 245 w 245"/>
              <a:gd name="T5" fmla="*/ 195 h 195"/>
              <a:gd name="T6" fmla="*/ 53 w 245"/>
              <a:gd name="T7" fmla="*/ 0 h 195"/>
            </a:gdLst>
            <a:ahLst/>
            <a:cxnLst>
              <a:cxn ang="0">
                <a:pos x="T0" y="T1"/>
              </a:cxn>
              <a:cxn ang="0">
                <a:pos x="T2" y="T3"/>
              </a:cxn>
              <a:cxn ang="0">
                <a:pos x="T4" y="T5"/>
              </a:cxn>
              <a:cxn ang="0">
                <a:pos x="T6" y="T7"/>
              </a:cxn>
            </a:cxnLst>
            <a:rect l="0" t="0" r="r" b="b"/>
            <a:pathLst>
              <a:path w="245" h="195">
                <a:moveTo>
                  <a:pt x="53" y="0"/>
                </a:moveTo>
                <a:lnTo>
                  <a:pt x="0" y="73"/>
                </a:lnTo>
                <a:lnTo>
                  <a:pt x="245" y="195"/>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3"/>
          <p:cNvSpPr>
            <a:spLocks noChangeArrowheads="1"/>
          </p:cNvSpPr>
          <p:nvPr/>
        </p:nvSpPr>
        <p:spPr bwMode="auto">
          <a:xfrm rot="3240000">
            <a:off x="8964612" y="2012950"/>
            <a:ext cx="5953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Arial" panose="020B060402020202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Line 24"/>
          <p:cNvSpPr>
            <a:spLocks noChangeShapeType="1"/>
          </p:cNvSpPr>
          <p:nvPr/>
        </p:nvSpPr>
        <p:spPr bwMode="auto">
          <a:xfrm flipH="1" flipV="1">
            <a:off x="6881812" y="2098675"/>
            <a:ext cx="1120775" cy="93662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25"/>
          <p:cNvSpPr>
            <a:spLocks noChangeShapeType="1"/>
          </p:cNvSpPr>
          <p:nvPr/>
        </p:nvSpPr>
        <p:spPr bwMode="auto">
          <a:xfrm flipH="1" flipV="1">
            <a:off x="8567737" y="79375"/>
            <a:ext cx="1120775" cy="938213"/>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6"/>
          <p:cNvSpPr>
            <a:spLocks noChangeShapeType="1"/>
          </p:cNvSpPr>
          <p:nvPr/>
        </p:nvSpPr>
        <p:spPr bwMode="auto">
          <a:xfrm flipV="1">
            <a:off x="7026275" y="1503363"/>
            <a:ext cx="363538" cy="43497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27"/>
          <p:cNvSpPr>
            <a:spLocks noChangeShapeType="1"/>
          </p:cNvSpPr>
          <p:nvPr/>
        </p:nvSpPr>
        <p:spPr bwMode="auto">
          <a:xfrm flipH="1">
            <a:off x="8074025" y="249238"/>
            <a:ext cx="361950" cy="434975"/>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8"/>
          <p:cNvSpPr>
            <a:spLocks/>
          </p:cNvSpPr>
          <p:nvPr/>
        </p:nvSpPr>
        <p:spPr bwMode="auto">
          <a:xfrm>
            <a:off x="6888162" y="1914525"/>
            <a:ext cx="166688" cy="188913"/>
          </a:xfrm>
          <a:custGeom>
            <a:avLst/>
            <a:gdLst>
              <a:gd name="T0" fmla="*/ 140 w 209"/>
              <a:gd name="T1" fmla="*/ 0 h 237"/>
              <a:gd name="T2" fmla="*/ 209 w 209"/>
              <a:gd name="T3" fmla="*/ 58 h 237"/>
              <a:gd name="T4" fmla="*/ 0 w 209"/>
              <a:gd name="T5" fmla="*/ 237 h 237"/>
              <a:gd name="T6" fmla="*/ 140 w 209"/>
              <a:gd name="T7" fmla="*/ 0 h 237"/>
            </a:gdLst>
            <a:ahLst/>
            <a:cxnLst>
              <a:cxn ang="0">
                <a:pos x="T0" y="T1"/>
              </a:cxn>
              <a:cxn ang="0">
                <a:pos x="T2" y="T3"/>
              </a:cxn>
              <a:cxn ang="0">
                <a:pos x="T4" y="T5"/>
              </a:cxn>
              <a:cxn ang="0">
                <a:pos x="T6" y="T7"/>
              </a:cxn>
            </a:cxnLst>
            <a:rect l="0" t="0" r="r" b="b"/>
            <a:pathLst>
              <a:path w="209" h="237">
                <a:moveTo>
                  <a:pt x="140" y="0"/>
                </a:moveTo>
                <a:lnTo>
                  <a:pt x="209" y="58"/>
                </a:lnTo>
                <a:lnTo>
                  <a:pt x="0" y="237"/>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9"/>
          <p:cNvSpPr>
            <a:spLocks/>
          </p:cNvSpPr>
          <p:nvPr/>
        </p:nvSpPr>
        <p:spPr bwMode="auto">
          <a:xfrm>
            <a:off x="8408987" y="85725"/>
            <a:ext cx="165100" cy="187325"/>
          </a:xfrm>
          <a:custGeom>
            <a:avLst/>
            <a:gdLst>
              <a:gd name="T0" fmla="*/ 0 w 208"/>
              <a:gd name="T1" fmla="*/ 178 h 237"/>
              <a:gd name="T2" fmla="*/ 69 w 208"/>
              <a:gd name="T3" fmla="*/ 237 h 237"/>
              <a:gd name="T4" fmla="*/ 208 w 208"/>
              <a:gd name="T5" fmla="*/ 0 h 237"/>
              <a:gd name="T6" fmla="*/ 0 w 208"/>
              <a:gd name="T7" fmla="*/ 178 h 237"/>
            </a:gdLst>
            <a:ahLst/>
            <a:cxnLst>
              <a:cxn ang="0">
                <a:pos x="T0" y="T1"/>
              </a:cxn>
              <a:cxn ang="0">
                <a:pos x="T2" y="T3"/>
              </a:cxn>
              <a:cxn ang="0">
                <a:pos x="T4" y="T5"/>
              </a:cxn>
              <a:cxn ang="0">
                <a:pos x="T6" y="T7"/>
              </a:cxn>
            </a:cxnLst>
            <a:rect l="0" t="0" r="r" b="b"/>
            <a:pathLst>
              <a:path w="208" h="237">
                <a:moveTo>
                  <a:pt x="0" y="178"/>
                </a:moveTo>
                <a:lnTo>
                  <a:pt x="69" y="237"/>
                </a:lnTo>
                <a:lnTo>
                  <a:pt x="208" y="0"/>
                </a:lnTo>
                <a:lnTo>
                  <a:pt x="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0"/>
          <p:cNvSpPr>
            <a:spLocks noChangeArrowheads="1"/>
          </p:cNvSpPr>
          <p:nvPr/>
        </p:nvSpPr>
        <p:spPr bwMode="auto">
          <a:xfrm rot="18540000">
            <a:off x="7145337" y="820737"/>
            <a:ext cx="12382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Arial" panose="020B0604020202020204" pitchFamily="34" charset="0"/>
              </a:rPr>
              <a:t>61.1637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TextBox 60"/>
          <p:cNvSpPr txBox="1"/>
          <p:nvPr/>
        </p:nvSpPr>
        <p:spPr>
          <a:xfrm>
            <a:off x="11411361" y="4584462"/>
            <a:ext cx="467902" cy="369332"/>
          </a:xfrm>
          <a:prstGeom prst="rect">
            <a:avLst/>
          </a:prstGeom>
          <a:noFill/>
        </p:spPr>
        <p:txBody>
          <a:bodyPr wrap="square" rtlCol="0">
            <a:spAutoFit/>
          </a:bodyPr>
          <a:lstStyle/>
          <a:p>
            <a:r>
              <a:rPr lang="en-US" dirty="0"/>
              <a:t>VP</a:t>
            </a:r>
          </a:p>
        </p:txBody>
      </p:sp>
      <p:sp>
        <p:nvSpPr>
          <p:cNvPr id="62" name="TextBox 61"/>
          <p:cNvSpPr txBox="1"/>
          <p:nvPr/>
        </p:nvSpPr>
        <p:spPr>
          <a:xfrm>
            <a:off x="11411361" y="4992610"/>
            <a:ext cx="467902" cy="369332"/>
          </a:xfrm>
          <a:prstGeom prst="rect">
            <a:avLst/>
          </a:prstGeom>
          <a:noFill/>
        </p:spPr>
        <p:txBody>
          <a:bodyPr wrap="square" rtlCol="0">
            <a:spAutoFit/>
          </a:bodyPr>
          <a:lstStyle/>
          <a:p>
            <a:r>
              <a:rPr lang="en-US" dirty="0"/>
              <a:t>HP</a:t>
            </a:r>
          </a:p>
        </p:txBody>
      </p:sp>
      <p:sp>
        <p:nvSpPr>
          <p:cNvPr id="63" name="TextBox 62"/>
          <p:cNvSpPr txBox="1"/>
          <p:nvPr/>
        </p:nvSpPr>
        <p:spPr>
          <a:xfrm rot="20455475">
            <a:off x="10761768" y="2228494"/>
            <a:ext cx="467902" cy="369332"/>
          </a:xfrm>
          <a:prstGeom prst="rect">
            <a:avLst/>
          </a:prstGeom>
          <a:noFill/>
        </p:spPr>
        <p:txBody>
          <a:bodyPr wrap="square" rtlCol="0">
            <a:spAutoFit/>
          </a:bodyPr>
          <a:lstStyle/>
          <a:p>
            <a:r>
              <a:rPr lang="en-US" dirty="0"/>
              <a:t>VP</a:t>
            </a:r>
          </a:p>
        </p:txBody>
      </p:sp>
      <p:sp>
        <p:nvSpPr>
          <p:cNvPr id="64" name="TextBox 63"/>
          <p:cNvSpPr txBox="1"/>
          <p:nvPr/>
        </p:nvSpPr>
        <p:spPr>
          <a:xfrm rot="20455475">
            <a:off x="10490147" y="1801760"/>
            <a:ext cx="620986" cy="369332"/>
          </a:xfrm>
          <a:prstGeom prst="rect">
            <a:avLst/>
          </a:prstGeom>
          <a:noFill/>
        </p:spPr>
        <p:txBody>
          <a:bodyPr wrap="square" rtlCol="0">
            <a:spAutoFit/>
          </a:bodyPr>
          <a:lstStyle/>
          <a:p>
            <a:r>
              <a:rPr lang="en-US" dirty="0"/>
              <a:t>AIP</a:t>
            </a:r>
          </a:p>
        </p:txBody>
      </p:sp>
      <p:sp>
        <p:nvSpPr>
          <p:cNvPr id="65" name="TextBox 64"/>
          <p:cNvSpPr txBox="1"/>
          <p:nvPr/>
        </p:nvSpPr>
        <p:spPr>
          <a:xfrm>
            <a:off x="10791194" y="3534135"/>
            <a:ext cx="467902" cy="369332"/>
          </a:xfrm>
          <a:prstGeom prst="rect">
            <a:avLst/>
          </a:prstGeom>
          <a:noFill/>
        </p:spPr>
        <p:txBody>
          <a:bodyPr wrap="square" rtlCol="0">
            <a:spAutoFit/>
          </a:bodyPr>
          <a:lstStyle/>
          <a:p>
            <a:r>
              <a:rPr lang="en-US" dirty="0"/>
              <a:t>f’</a:t>
            </a:r>
          </a:p>
        </p:txBody>
      </p:sp>
      <p:sp>
        <p:nvSpPr>
          <p:cNvPr id="66" name="TextBox 65"/>
          <p:cNvSpPr txBox="1"/>
          <p:nvPr/>
        </p:nvSpPr>
        <p:spPr>
          <a:xfrm>
            <a:off x="8495359" y="5300164"/>
            <a:ext cx="467902" cy="369332"/>
          </a:xfrm>
          <a:prstGeom prst="rect">
            <a:avLst/>
          </a:prstGeom>
          <a:noFill/>
        </p:spPr>
        <p:txBody>
          <a:bodyPr wrap="square" rtlCol="0">
            <a:spAutoFit/>
          </a:bodyPr>
          <a:lstStyle/>
          <a:p>
            <a:r>
              <a:rPr lang="en-US" dirty="0"/>
              <a:t>e</a:t>
            </a:r>
          </a:p>
        </p:txBody>
      </p:sp>
      <p:sp>
        <p:nvSpPr>
          <p:cNvPr id="67" name="TextBox 66"/>
          <p:cNvSpPr txBox="1"/>
          <p:nvPr/>
        </p:nvSpPr>
        <p:spPr>
          <a:xfrm>
            <a:off x="10784886" y="6146416"/>
            <a:ext cx="467902" cy="369332"/>
          </a:xfrm>
          <a:prstGeom prst="rect">
            <a:avLst/>
          </a:prstGeom>
          <a:noFill/>
        </p:spPr>
        <p:txBody>
          <a:bodyPr wrap="square" rtlCol="0">
            <a:spAutoFit/>
          </a:bodyPr>
          <a:lstStyle/>
          <a:p>
            <a:r>
              <a:rPr lang="en-US" dirty="0"/>
              <a:t>f</a:t>
            </a:r>
          </a:p>
        </p:txBody>
      </p:sp>
      <p:sp>
        <p:nvSpPr>
          <p:cNvPr id="68" name="TextBox 67"/>
          <p:cNvSpPr txBox="1"/>
          <p:nvPr/>
        </p:nvSpPr>
        <p:spPr>
          <a:xfrm>
            <a:off x="8592119" y="4304267"/>
            <a:ext cx="467902" cy="369332"/>
          </a:xfrm>
          <a:prstGeom prst="rect">
            <a:avLst/>
          </a:prstGeom>
          <a:noFill/>
        </p:spPr>
        <p:txBody>
          <a:bodyPr wrap="square" rtlCol="0">
            <a:spAutoFit/>
          </a:bodyPr>
          <a:lstStyle/>
          <a:p>
            <a:r>
              <a:rPr lang="en-US" dirty="0"/>
              <a:t>e’</a:t>
            </a:r>
          </a:p>
        </p:txBody>
      </p:sp>
      <p:sp>
        <p:nvSpPr>
          <p:cNvPr id="69" name="TextBox 68"/>
          <p:cNvSpPr txBox="1"/>
          <p:nvPr/>
        </p:nvSpPr>
        <p:spPr>
          <a:xfrm>
            <a:off x="8447917" y="4860213"/>
            <a:ext cx="467902" cy="369332"/>
          </a:xfrm>
          <a:prstGeom prst="rect">
            <a:avLst/>
          </a:prstGeom>
          <a:noFill/>
        </p:spPr>
        <p:txBody>
          <a:bodyPr wrap="square" rtlCol="0">
            <a:spAutoFit/>
          </a:bodyPr>
          <a:lstStyle/>
          <a:p>
            <a:r>
              <a:rPr lang="en-US" dirty="0"/>
              <a:t>x</a:t>
            </a:r>
          </a:p>
        </p:txBody>
      </p:sp>
      <p:sp>
        <p:nvSpPr>
          <p:cNvPr id="70" name="TextBox 69"/>
          <p:cNvSpPr txBox="1"/>
          <p:nvPr/>
        </p:nvSpPr>
        <p:spPr>
          <a:xfrm>
            <a:off x="10773853" y="4876283"/>
            <a:ext cx="467902" cy="369332"/>
          </a:xfrm>
          <a:prstGeom prst="rect">
            <a:avLst/>
          </a:prstGeom>
          <a:noFill/>
        </p:spPr>
        <p:txBody>
          <a:bodyPr wrap="square" rtlCol="0">
            <a:spAutoFit/>
          </a:bodyPr>
          <a:lstStyle/>
          <a:p>
            <a:r>
              <a:rPr lang="en-US" dirty="0"/>
              <a:t>y</a:t>
            </a:r>
          </a:p>
        </p:txBody>
      </p:sp>
      <p:sp>
        <p:nvSpPr>
          <p:cNvPr id="71" name="TextBox 70"/>
          <p:cNvSpPr txBox="1"/>
          <p:nvPr/>
        </p:nvSpPr>
        <p:spPr>
          <a:xfrm rot="20384148">
            <a:off x="7678149" y="2785260"/>
            <a:ext cx="467902" cy="369332"/>
          </a:xfrm>
          <a:prstGeom prst="rect">
            <a:avLst/>
          </a:prstGeom>
          <a:noFill/>
        </p:spPr>
        <p:txBody>
          <a:bodyPr wrap="square" rtlCol="0">
            <a:spAutoFit/>
          </a:bodyPr>
          <a:lstStyle/>
          <a:p>
            <a:r>
              <a:rPr lang="en-US" dirty="0"/>
              <a:t>e1</a:t>
            </a:r>
          </a:p>
        </p:txBody>
      </p:sp>
      <p:sp>
        <p:nvSpPr>
          <p:cNvPr id="72" name="TextBox 71"/>
          <p:cNvSpPr txBox="1"/>
          <p:nvPr/>
        </p:nvSpPr>
        <p:spPr>
          <a:xfrm rot="20384148">
            <a:off x="9633364" y="698938"/>
            <a:ext cx="467902" cy="369332"/>
          </a:xfrm>
          <a:prstGeom prst="rect">
            <a:avLst/>
          </a:prstGeom>
          <a:noFill/>
        </p:spPr>
        <p:txBody>
          <a:bodyPr wrap="square" rtlCol="0">
            <a:spAutoFit/>
          </a:bodyPr>
          <a:lstStyle/>
          <a:p>
            <a:r>
              <a:rPr lang="en-US" dirty="0"/>
              <a:t>f1</a:t>
            </a:r>
          </a:p>
        </p:txBody>
      </p:sp>
      <p:sp>
        <p:nvSpPr>
          <p:cNvPr id="73" name="TextBox 72"/>
          <p:cNvSpPr txBox="1"/>
          <p:nvPr/>
        </p:nvSpPr>
        <p:spPr>
          <a:xfrm rot="20384148">
            <a:off x="7785796" y="3304396"/>
            <a:ext cx="467902" cy="369332"/>
          </a:xfrm>
          <a:prstGeom prst="rect">
            <a:avLst/>
          </a:prstGeom>
          <a:noFill/>
        </p:spPr>
        <p:txBody>
          <a:bodyPr wrap="square" rtlCol="0">
            <a:spAutoFit/>
          </a:bodyPr>
          <a:lstStyle/>
          <a:p>
            <a:r>
              <a:rPr lang="en-US" dirty="0"/>
              <a:t>x1</a:t>
            </a:r>
          </a:p>
        </p:txBody>
      </p:sp>
      <p:sp>
        <p:nvSpPr>
          <p:cNvPr id="74" name="TextBox 73"/>
          <p:cNvSpPr txBox="1"/>
          <p:nvPr/>
        </p:nvSpPr>
        <p:spPr>
          <a:xfrm rot="20384148">
            <a:off x="10232436" y="2296650"/>
            <a:ext cx="467902" cy="369332"/>
          </a:xfrm>
          <a:prstGeom prst="rect">
            <a:avLst/>
          </a:prstGeom>
          <a:noFill/>
        </p:spPr>
        <p:txBody>
          <a:bodyPr wrap="square" rtlCol="0">
            <a:spAutoFit/>
          </a:bodyPr>
          <a:lstStyle/>
          <a:p>
            <a:r>
              <a:rPr lang="en-US" dirty="0"/>
              <a:t>y1</a:t>
            </a:r>
          </a:p>
        </p:txBody>
      </p:sp>
      <p:sp>
        <p:nvSpPr>
          <p:cNvPr id="75" name="TextBox 74"/>
          <p:cNvSpPr txBox="1"/>
          <p:nvPr/>
        </p:nvSpPr>
        <p:spPr>
          <a:xfrm>
            <a:off x="359498" y="694422"/>
            <a:ext cx="6264322" cy="646331"/>
          </a:xfrm>
          <a:prstGeom prst="rect">
            <a:avLst/>
          </a:prstGeom>
          <a:noFill/>
        </p:spPr>
        <p:txBody>
          <a:bodyPr wrap="square" rtlCol="0">
            <a:spAutoFit/>
          </a:bodyPr>
          <a:lstStyle/>
          <a:p>
            <a:r>
              <a:rPr lang="en-US" dirty="0"/>
              <a:t>Draw a reference line x1y1 which separates AIP and VP, and such that it is parallel to the projection </a:t>
            </a:r>
            <a:r>
              <a:rPr lang="en-US" dirty="0" err="1"/>
              <a:t>e’f</a:t>
            </a:r>
            <a:r>
              <a:rPr lang="en-US" dirty="0"/>
              <a:t>’.</a:t>
            </a:r>
          </a:p>
        </p:txBody>
      </p:sp>
      <p:sp>
        <p:nvSpPr>
          <p:cNvPr id="76" name="TextBox 75"/>
          <p:cNvSpPr txBox="1"/>
          <p:nvPr/>
        </p:nvSpPr>
        <p:spPr>
          <a:xfrm>
            <a:off x="417067" y="2128215"/>
            <a:ext cx="6037708" cy="369332"/>
          </a:xfrm>
          <a:prstGeom prst="rect">
            <a:avLst/>
          </a:prstGeom>
          <a:noFill/>
        </p:spPr>
        <p:txBody>
          <a:bodyPr wrap="square" rtlCol="0">
            <a:spAutoFit/>
          </a:bodyPr>
          <a:lstStyle/>
          <a:p>
            <a:r>
              <a:rPr lang="en-US" dirty="0"/>
              <a:t>Draw projector lines perpendicular to the line x1y1.</a:t>
            </a:r>
          </a:p>
        </p:txBody>
      </p:sp>
      <p:sp>
        <p:nvSpPr>
          <p:cNvPr id="77" name="TextBox 76"/>
          <p:cNvSpPr txBox="1"/>
          <p:nvPr/>
        </p:nvSpPr>
        <p:spPr>
          <a:xfrm>
            <a:off x="437665" y="3263746"/>
            <a:ext cx="5915511" cy="646331"/>
          </a:xfrm>
          <a:prstGeom prst="rect">
            <a:avLst/>
          </a:prstGeom>
          <a:noFill/>
        </p:spPr>
        <p:txBody>
          <a:bodyPr wrap="square" rtlCol="0">
            <a:spAutoFit/>
          </a:bodyPr>
          <a:lstStyle/>
          <a:p>
            <a:r>
              <a:rPr lang="en-US" dirty="0"/>
              <a:t>Measure the distance x1e1 = </a:t>
            </a:r>
            <a:r>
              <a:rPr lang="en-US" dirty="0" err="1"/>
              <a:t>xe</a:t>
            </a:r>
            <a:r>
              <a:rPr lang="en-US" dirty="0"/>
              <a:t>, and taking x1 as the base transfer the length along the projector passing through x1.</a:t>
            </a:r>
          </a:p>
        </p:txBody>
      </p:sp>
      <p:sp>
        <p:nvSpPr>
          <p:cNvPr id="78" name="TextBox 77"/>
          <p:cNvSpPr txBox="1"/>
          <p:nvPr/>
        </p:nvSpPr>
        <p:spPr>
          <a:xfrm>
            <a:off x="528721" y="4457171"/>
            <a:ext cx="5915511" cy="646331"/>
          </a:xfrm>
          <a:prstGeom prst="rect">
            <a:avLst/>
          </a:prstGeom>
          <a:noFill/>
        </p:spPr>
        <p:txBody>
          <a:bodyPr wrap="square" rtlCol="0">
            <a:spAutoFit/>
          </a:bodyPr>
          <a:lstStyle/>
          <a:p>
            <a:r>
              <a:rPr lang="en-US" dirty="0"/>
              <a:t>Measure the distance y1f1 = </a:t>
            </a:r>
            <a:r>
              <a:rPr lang="en-US" dirty="0" err="1"/>
              <a:t>yf</a:t>
            </a:r>
            <a:r>
              <a:rPr lang="en-US" dirty="0"/>
              <a:t>, and taking y1 as the base transfer the length along the projector passing through y1.</a:t>
            </a:r>
          </a:p>
        </p:txBody>
      </p:sp>
      <p:sp>
        <p:nvSpPr>
          <p:cNvPr id="79" name="TextBox 78"/>
          <p:cNvSpPr txBox="1"/>
          <p:nvPr/>
        </p:nvSpPr>
        <p:spPr>
          <a:xfrm>
            <a:off x="423081" y="5823250"/>
            <a:ext cx="5915511" cy="646331"/>
          </a:xfrm>
          <a:prstGeom prst="rect">
            <a:avLst/>
          </a:prstGeom>
          <a:noFill/>
        </p:spPr>
        <p:txBody>
          <a:bodyPr wrap="square" rtlCol="0">
            <a:spAutoFit/>
          </a:bodyPr>
          <a:lstStyle/>
          <a:p>
            <a:r>
              <a:rPr lang="en-US" dirty="0"/>
              <a:t>Connect the points e1 and f1 to obtain auxiliary top view in AIP and measure the true length and true angle with VP.</a:t>
            </a:r>
          </a:p>
        </p:txBody>
      </p:sp>
      <p:sp>
        <p:nvSpPr>
          <p:cNvPr id="83" name="Oval 82"/>
          <p:cNvSpPr/>
          <p:nvPr/>
        </p:nvSpPr>
        <p:spPr>
          <a:xfrm>
            <a:off x="7986713" y="301933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675811" y="962393"/>
            <a:ext cx="45719" cy="966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4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1000"/>
                                        <p:tgtEl>
                                          <p:spTgt spid="45"/>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10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down)">
                                      <p:cBhvr>
                                        <p:cTn id="82" dur="10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down)">
                                      <p:cBhvr>
                                        <p:cTn id="87" dur="500"/>
                                        <p:tgtEl>
                                          <p:spTgt spid="5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childTnLst>
                          </p:cTn>
                        </p:par>
                        <p:par>
                          <p:cTn id="103" fill="hold">
                            <p:stCondLst>
                              <p:cond delay="2000"/>
                            </p:stCondLst>
                            <p:childTnLst>
                              <p:par>
                                <p:cTn id="104" presetID="10" presetClass="entr" presetSubtype="0" fill="hold" grpId="0" nodeType="after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childTnLst>
                          </p:cTn>
                        </p:par>
                        <p:par>
                          <p:cTn id="107" fill="hold">
                            <p:stCondLst>
                              <p:cond delay="2500"/>
                            </p:stCondLst>
                            <p:childTnLst>
                              <p:par>
                                <p:cTn id="108" presetID="10" presetClass="entr" presetSubtype="0" fill="hold" grpId="0" nodeType="after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5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wipe(down)">
                                      <p:cBhvr>
                                        <p:cTn id="115" dur="500"/>
                                        <p:tgtEl>
                                          <p:spTgt spid="4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500"/>
                                        <p:tgtEl>
                                          <p:spTgt spid="5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P spid="46" grpId="0" animBg="1"/>
      <p:bldP spid="47" grpId="0" animBg="1"/>
      <p:bldP spid="48" grpId="0" animBg="1"/>
      <p:bldP spid="49" grpId="0" animBg="1"/>
      <p:bldP spid="50" grpId="0" animBg="1"/>
      <p:bldP spid="51" grpId="0" animBg="1"/>
      <p:bldP spid="52" grpId="0"/>
      <p:bldP spid="53" grpId="0" animBg="1"/>
      <p:bldP spid="54" grpId="0" animBg="1"/>
      <p:bldP spid="55" grpId="0" animBg="1"/>
      <p:bldP spid="56" grpId="0" animBg="1"/>
      <p:bldP spid="57" grpId="0" animBg="1"/>
      <p:bldP spid="58" grpId="0" animBg="1"/>
      <p:bldP spid="59" grpId="0"/>
      <p:bldP spid="63" grpId="0"/>
      <p:bldP spid="64" grpId="0"/>
      <p:bldP spid="71" grpId="0"/>
      <p:bldP spid="72" grpId="0"/>
      <p:bldP spid="73" grpId="0"/>
      <p:bldP spid="74" grpId="0"/>
      <p:bldP spid="75" grpId="0"/>
      <p:bldP spid="76" grpId="0"/>
      <p:bldP spid="77" grpId="0"/>
      <p:bldP spid="78" grpId="0"/>
      <p:bldP spid="79" grpId="0"/>
      <p:bldP spid="83"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9369425" y="3775075"/>
            <a:ext cx="2147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10242550" y="4794250"/>
            <a:ext cx="1544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9369425" y="2987675"/>
            <a:ext cx="2119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9369425" y="3949700"/>
            <a:ext cx="19431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9369425" y="3570288"/>
            <a:ext cx="1931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0969625" y="2566988"/>
            <a:ext cx="0" cy="2433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9513888" y="2987675"/>
            <a:ext cx="1455738"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8345488" y="1938338"/>
            <a:ext cx="2497138" cy="1000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8280400" y="1776413"/>
            <a:ext cx="2497138" cy="1000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9513888" y="3949700"/>
            <a:ext cx="1455738" cy="844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8348663" y="4284663"/>
            <a:ext cx="2706688" cy="157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8247063" y="4460875"/>
            <a:ext cx="2706688" cy="1571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9513888" y="3570288"/>
            <a:ext cx="0" cy="37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flipV="1">
            <a:off x="8831263" y="1866900"/>
            <a:ext cx="682625" cy="1703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flipV="1">
            <a:off x="10175875" y="1001713"/>
            <a:ext cx="793750" cy="1985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9939338" y="1022350"/>
            <a:ext cx="582613" cy="233363"/>
          </a:xfrm>
          <a:custGeom>
            <a:avLst/>
            <a:gdLst>
              <a:gd name="T0" fmla="*/ 1103 w 1103"/>
              <a:gd name="T1" fmla="*/ 0 h 441"/>
              <a:gd name="T2" fmla="*/ 1023 w 1103"/>
              <a:gd name="T3" fmla="*/ 6 h 441"/>
              <a:gd name="T4" fmla="*/ 944 w 1103"/>
              <a:gd name="T5" fmla="*/ 17 h 441"/>
              <a:gd name="T6" fmla="*/ 863 w 1103"/>
              <a:gd name="T7" fmla="*/ 30 h 441"/>
              <a:gd name="T8" fmla="*/ 786 w 1103"/>
              <a:gd name="T9" fmla="*/ 47 h 441"/>
              <a:gd name="T10" fmla="*/ 708 w 1103"/>
              <a:gd name="T11" fmla="*/ 68 h 441"/>
              <a:gd name="T12" fmla="*/ 630 w 1103"/>
              <a:gd name="T13" fmla="*/ 91 h 441"/>
              <a:gd name="T14" fmla="*/ 554 w 1103"/>
              <a:gd name="T15" fmla="*/ 118 h 441"/>
              <a:gd name="T16" fmla="*/ 479 w 1103"/>
              <a:gd name="T17" fmla="*/ 148 h 441"/>
              <a:gd name="T18" fmla="*/ 406 w 1103"/>
              <a:gd name="T19" fmla="*/ 181 h 441"/>
              <a:gd name="T20" fmla="*/ 334 w 1103"/>
              <a:gd name="T21" fmla="*/ 218 h 441"/>
              <a:gd name="T22" fmla="*/ 264 w 1103"/>
              <a:gd name="T23" fmla="*/ 257 h 441"/>
              <a:gd name="T24" fmla="*/ 196 w 1103"/>
              <a:gd name="T25" fmla="*/ 298 h 441"/>
              <a:gd name="T26" fmla="*/ 129 w 1103"/>
              <a:gd name="T27" fmla="*/ 343 h 441"/>
              <a:gd name="T28" fmla="*/ 63 w 1103"/>
              <a:gd name="T29" fmla="*/ 390 h 441"/>
              <a:gd name="T30" fmla="*/ 0 w 1103"/>
              <a:gd name="T31"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3" h="441">
                <a:moveTo>
                  <a:pt x="1103" y="0"/>
                </a:moveTo>
                <a:lnTo>
                  <a:pt x="1023" y="6"/>
                </a:lnTo>
                <a:lnTo>
                  <a:pt x="944" y="17"/>
                </a:lnTo>
                <a:lnTo>
                  <a:pt x="863" y="30"/>
                </a:lnTo>
                <a:lnTo>
                  <a:pt x="786" y="47"/>
                </a:lnTo>
                <a:lnTo>
                  <a:pt x="708" y="68"/>
                </a:lnTo>
                <a:lnTo>
                  <a:pt x="630" y="91"/>
                </a:lnTo>
                <a:lnTo>
                  <a:pt x="554" y="118"/>
                </a:lnTo>
                <a:lnTo>
                  <a:pt x="479" y="148"/>
                </a:lnTo>
                <a:lnTo>
                  <a:pt x="406" y="181"/>
                </a:lnTo>
                <a:lnTo>
                  <a:pt x="334" y="218"/>
                </a:lnTo>
                <a:lnTo>
                  <a:pt x="264" y="257"/>
                </a:lnTo>
                <a:lnTo>
                  <a:pt x="196" y="298"/>
                </a:lnTo>
                <a:lnTo>
                  <a:pt x="129" y="343"/>
                </a:lnTo>
                <a:lnTo>
                  <a:pt x="63" y="390"/>
                </a:lnTo>
                <a:lnTo>
                  <a:pt x="0" y="4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8967788" y="2447925"/>
            <a:ext cx="249238" cy="120650"/>
          </a:xfrm>
          <a:custGeom>
            <a:avLst/>
            <a:gdLst>
              <a:gd name="T0" fmla="*/ 471 w 471"/>
              <a:gd name="T1" fmla="*/ 39 h 227"/>
              <a:gd name="T2" fmla="*/ 442 w 471"/>
              <a:gd name="T3" fmla="*/ 25 h 227"/>
              <a:gd name="T4" fmla="*/ 412 w 471"/>
              <a:gd name="T5" fmla="*/ 14 h 227"/>
              <a:gd name="T6" fmla="*/ 381 w 471"/>
              <a:gd name="T7" fmla="*/ 7 h 227"/>
              <a:gd name="T8" fmla="*/ 349 w 471"/>
              <a:gd name="T9" fmla="*/ 2 h 227"/>
              <a:gd name="T10" fmla="*/ 317 w 471"/>
              <a:gd name="T11" fmla="*/ 0 h 227"/>
              <a:gd name="T12" fmla="*/ 285 w 471"/>
              <a:gd name="T13" fmla="*/ 1 h 227"/>
              <a:gd name="T14" fmla="*/ 253 w 471"/>
              <a:gd name="T15" fmla="*/ 6 h 227"/>
              <a:gd name="T16" fmla="*/ 222 w 471"/>
              <a:gd name="T17" fmla="*/ 13 h 227"/>
              <a:gd name="T18" fmla="*/ 191 w 471"/>
              <a:gd name="T19" fmla="*/ 23 h 227"/>
              <a:gd name="T20" fmla="*/ 162 w 471"/>
              <a:gd name="T21" fmla="*/ 36 h 227"/>
              <a:gd name="T22" fmla="*/ 135 w 471"/>
              <a:gd name="T23" fmla="*/ 53 h 227"/>
              <a:gd name="T24" fmla="*/ 109 w 471"/>
              <a:gd name="T25" fmla="*/ 71 h 227"/>
              <a:gd name="T26" fmla="*/ 84 w 471"/>
              <a:gd name="T27" fmla="*/ 92 h 227"/>
              <a:gd name="T28" fmla="*/ 62 w 471"/>
              <a:gd name="T29" fmla="*/ 116 h 227"/>
              <a:gd name="T30" fmla="*/ 43 w 471"/>
              <a:gd name="T31" fmla="*/ 141 h 227"/>
              <a:gd name="T32" fmla="*/ 26 w 471"/>
              <a:gd name="T33" fmla="*/ 169 h 227"/>
              <a:gd name="T34" fmla="*/ 13 w 471"/>
              <a:gd name="T35" fmla="*/ 197 h 227"/>
              <a:gd name="T36" fmla="*/ 0 w 471"/>
              <a:gd name="T3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227">
                <a:moveTo>
                  <a:pt x="471" y="39"/>
                </a:moveTo>
                <a:lnTo>
                  <a:pt x="442" y="25"/>
                </a:lnTo>
                <a:lnTo>
                  <a:pt x="412" y="14"/>
                </a:lnTo>
                <a:lnTo>
                  <a:pt x="381" y="7"/>
                </a:lnTo>
                <a:lnTo>
                  <a:pt x="349" y="2"/>
                </a:lnTo>
                <a:lnTo>
                  <a:pt x="317" y="0"/>
                </a:lnTo>
                <a:lnTo>
                  <a:pt x="285" y="1"/>
                </a:lnTo>
                <a:lnTo>
                  <a:pt x="253" y="6"/>
                </a:lnTo>
                <a:lnTo>
                  <a:pt x="222" y="13"/>
                </a:lnTo>
                <a:lnTo>
                  <a:pt x="191" y="23"/>
                </a:lnTo>
                <a:lnTo>
                  <a:pt x="162" y="36"/>
                </a:lnTo>
                <a:lnTo>
                  <a:pt x="135" y="53"/>
                </a:lnTo>
                <a:lnTo>
                  <a:pt x="109" y="71"/>
                </a:lnTo>
                <a:lnTo>
                  <a:pt x="84" y="92"/>
                </a:lnTo>
                <a:lnTo>
                  <a:pt x="62" y="116"/>
                </a:lnTo>
                <a:lnTo>
                  <a:pt x="43" y="141"/>
                </a:lnTo>
                <a:lnTo>
                  <a:pt x="26" y="169"/>
                </a:lnTo>
                <a:lnTo>
                  <a:pt x="13" y="197"/>
                </a:lnTo>
                <a:lnTo>
                  <a:pt x="0" y="22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9069388" y="1092200"/>
            <a:ext cx="1143000" cy="136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8740775" y="3949700"/>
            <a:ext cx="773113" cy="133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9906000" y="4794250"/>
            <a:ext cx="1063625" cy="1836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8886825" y="4786313"/>
            <a:ext cx="211138" cy="123825"/>
          </a:xfrm>
          <a:custGeom>
            <a:avLst/>
            <a:gdLst>
              <a:gd name="T0" fmla="*/ 0 w 399"/>
              <a:gd name="T1" fmla="*/ 0 h 235"/>
              <a:gd name="T2" fmla="*/ 16 w 399"/>
              <a:gd name="T3" fmla="*/ 32 h 235"/>
              <a:gd name="T4" fmla="*/ 34 w 399"/>
              <a:gd name="T5" fmla="*/ 62 h 235"/>
              <a:gd name="T6" fmla="*/ 55 w 399"/>
              <a:gd name="T7" fmla="*/ 91 h 235"/>
              <a:gd name="T8" fmla="*/ 78 w 399"/>
              <a:gd name="T9" fmla="*/ 118 h 235"/>
              <a:gd name="T10" fmla="*/ 103 w 399"/>
              <a:gd name="T11" fmla="*/ 142 h 235"/>
              <a:gd name="T12" fmla="*/ 131 w 399"/>
              <a:gd name="T13" fmla="*/ 163 h 235"/>
              <a:gd name="T14" fmla="*/ 161 w 399"/>
              <a:gd name="T15" fmla="*/ 182 h 235"/>
              <a:gd name="T16" fmla="*/ 192 w 399"/>
              <a:gd name="T17" fmla="*/ 199 h 235"/>
              <a:gd name="T18" fmla="*/ 225 w 399"/>
              <a:gd name="T19" fmla="*/ 213 h 235"/>
              <a:gd name="T20" fmla="*/ 259 w 399"/>
              <a:gd name="T21" fmla="*/ 223 h 235"/>
              <a:gd name="T22" fmla="*/ 293 w 399"/>
              <a:gd name="T23" fmla="*/ 230 h 235"/>
              <a:gd name="T24" fmla="*/ 329 w 399"/>
              <a:gd name="T25" fmla="*/ 233 h 235"/>
              <a:gd name="T26" fmla="*/ 364 w 399"/>
              <a:gd name="T27" fmla="*/ 235 h 235"/>
              <a:gd name="T28" fmla="*/ 399 w 399"/>
              <a:gd name="T29" fmla="*/ 23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9" h="235">
                <a:moveTo>
                  <a:pt x="0" y="0"/>
                </a:moveTo>
                <a:lnTo>
                  <a:pt x="16" y="32"/>
                </a:lnTo>
                <a:lnTo>
                  <a:pt x="34" y="62"/>
                </a:lnTo>
                <a:lnTo>
                  <a:pt x="55" y="91"/>
                </a:lnTo>
                <a:lnTo>
                  <a:pt x="78" y="118"/>
                </a:lnTo>
                <a:lnTo>
                  <a:pt x="103" y="142"/>
                </a:lnTo>
                <a:lnTo>
                  <a:pt x="131" y="163"/>
                </a:lnTo>
                <a:lnTo>
                  <a:pt x="161" y="182"/>
                </a:lnTo>
                <a:lnTo>
                  <a:pt x="192" y="199"/>
                </a:lnTo>
                <a:lnTo>
                  <a:pt x="225" y="213"/>
                </a:lnTo>
                <a:lnTo>
                  <a:pt x="259" y="223"/>
                </a:lnTo>
                <a:lnTo>
                  <a:pt x="293" y="230"/>
                </a:lnTo>
                <a:lnTo>
                  <a:pt x="329" y="233"/>
                </a:lnTo>
                <a:lnTo>
                  <a:pt x="364" y="235"/>
                </a:lnTo>
                <a:lnTo>
                  <a:pt x="399" y="23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9874250" y="5983288"/>
            <a:ext cx="608013" cy="354013"/>
          </a:xfrm>
          <a:custGeom>
            <a:avLst/>
            <a:gdLst>
              <a:gd name="T0" fmla="*/ 0 w 1150"/>
              <a:gd name="T1" fmla="*/ 0 h 668"/>
              <a:gd name="T2" fmla="*/ 39 w 1150"/>
              <a:gd name="T3" fmla="*/ 57 h 668"/>
              <a:gd name="T4" fmla="*/ 80 w 1150"/>
              <a:gd name="T5" fmla="*/ 112 h 668"/>
              <a:gd name="T6" fmla="*/ 124 w 1150"/>
              <a:gd name="T7" fmla="*/ 164 h 668"/>
              <a:gd name="T8" fmla="*/ 172 w 1150"/>
              <a:gd name="T9" fmla="*/ 215 h 668"/>
              <a:gd name="T10" fmla="*/ 220 w 1150"/>
              <a:gd name="T11" fmla="*/ 264 h 668"/>
              <a:gd name="T12" fmla="*/ 271 w 1150"/>
              <a:gd name="T13" fmla="*/ 310 h 668"/>
              <a:gd name="T14" fmla="*/ 325 w 1150"/>
              <a:gd name="T15" fmla="*/ 354 h 668"/>
              <a:gd name="T16" fmla="*/ 380 w 1150"/>
              <a:gd name="T17" fmla="*/ 395 h 668"/>
              <a:gd name="T18" fmla="*/ 437 w 1150"/>
              <a:gd name="T19" fmla="*/ 433 h 668"/>
              <a:gd name="T20" fmla="*/ 495 w 1150"/>
              <a:gd name="T21" fmla="*/ 469 h 668"/>
              <a:gd name="T22" fmla="*/ 556 w 1150"/>
              <a:gd name="T23" fmla="*/ 502 h 668"/>
              <a:gd name="T24" fmla="*/ 618 w 1150"/>
              <a:gd name="T25" fmla="*/ 533 h 668"/>
              <a:gd name="T26" fmla="*/ 681 w 1150"/>
              <a:gd name="T27" fmla="*/ 561 h 668"/>
              <a:gd name="T28" fmla="*/ 746 w 1150"/>
              <a:gd name="T29" fmla="*/ 585 h 668"/>
              <a:gd name="T30" fmla="*/ 812 w 1150"/>
              <a:gd name="T31" fmla="*/ 607 h 668"/>
              <a:gd name="T32" fmla="*/ 877 w 1150"/>
              <a:gd name="T33" fmla="*/ 625 h 668"/>
              <a:gd name="T34" fmla="*/ 944 w 1150"/>
              <a:gd name="T35" fmla="*/ 640 h 668"/>
              <a:gd name="T36" fmla="*/ 1012 w 1150"/>
              <a:gd name="T37" fmla="*/ 652 h 668"/>
              <a:gd name="T38" fmla="*/ 1080 w 1150"/>
              <a:gd name="T39" fmla="*/ 662 h 668"/>
              <a:gd name="T40" fmla="*/ 1150 w 1150"/>
              <a:gd name="T41"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0" h="668">
                <a:moveTo>
                  <a:pt x="0" y="0"/>
                </a:moveTo>
                <a:lnTo>
                  <a:pt x="39" y="57"/>
                </a:lnTo>
                <a:lnTo>
                  <a:pt x="80" y="112"/>
                </a:lnTo>
                <a:lnTo>
                  <a:pt x="124" y="164"/>
                </a:lnTo>
                <a:lnTo>
                  <a:pt x="172" y="215"/>
                </a:lnTo>
                <a:lnTo>
                  <a:pt x="220" y="264"/>
                </a:lnTo>
                <a:lnTo>
                  <a:pt x="271" y="310"/>
                </a:lnTo>
                <a:lnTo>
                  <a:pt x="325" y="354"/>
                </a:lnTo>
                <a:lnTo>
                  <a:pt x="380" y="395"/>
                </a:lnTo>
                <a:lnTo>
                  <a:pt x="437" y="433"/>
                </a:lnTo>
                <a:lnTo>
                  <a:pt x="495" y="469"/>
                </a:lnTo>
                <a:lnTo>
                  <a:pt x="556" y="502"/>
                </a:lnTo>
                <a:lnTo>
                  <a:pt x="618" y="533"/>
                </a:lnTo>
                <a:lnTo>
                  <a:pt x="681" y="561"/>
                </a:lnTo>
                <a:lnTo>
                  <a:pt x="746" y="585"/>
                </a:lnTo>
                <a:lnTo>
                  <a:pt x="812" y="607"/>
                </a:lnTo>
                <a:lnTo>
                  <a:pt x="877" y="625"/>
                </a:lnTo>
                <a:lnTo>
                  <a:pt x="944" y="640"/>
                </a:lnTo>
                <a:lnTo>
                  <a:pt x="1012" y="652"/>
                </a:lnTo>
                <a:lnTo>
                  <a:pt x="1080" y="662"/>
                </a:lnTo>
                <a:lnTo>
                  <a:pt x="1150" y="66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972550" y="4881563"/>
            <a:ext cx="1163638" cy="1350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10052050" y="2224088"/>
            <a:ext cx="23813" cy="142875"/>
          </a:xfrm>
          <a:custGeom>
            <a:avLst/>
            <a:gdLst>
              <a:gd name="T0" fmla="*/ 45 w 45"/>
              <a:gd name="T1" fmla="*/ 271 h 271"/>
              <a:gd name="T2" fmla="*/ 35 w 45"/>
              <a:gd name="T3" fmla="*/ 180 h 271"/>
              <a:gd name="T4" fmla="*/ 19 w 45"/>
              <a:gd name="T5" fmla="*/ 90 h 271"/>
              <a:gd name="T6" fmla="*/ 0 w 45"/>
              <a:gd name="T7" fmla="*/ 0 h 271"/>
            </a:gdLst>
            <a:ahLst/>
            <a:cxnLst>
              <a:cxn ang="0">
                <a:pos x="T0" y="T1"/>
              </a:cxn>
              <a:cxn ang="0">
                <a:pos x="T2" y="T3"/>
              </a:cxn>
              <a:cxn ang="0">
                <a:pos x="T4" y="T5"/>
              </a:cxn>
              <a:cxn ang="0">
                <a:pos x="T6" y="T7"/>
              </a:cxn>
            </a:cxnLst>
            <a:rect l="0" t="0" r="r" b="b"/>
            <a:pathLst>
              <a:path w="45" h="271">
                <a:moveTo>
                  <a:pt x="45" y="271"/>
                </a:moveTo>
                <a:lnTo>
                  <a:pt x="35" y="180"/>
                </a:lnTo>
                <a:lnTo>
                  <a:pt x="19" y="9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9471025" y="1531938"/>
            <a:ext cx="128588" cy="66675"/>
          </a:xfrm>
          <a:custGeom>
            <a:avLst/>
            <a:gdLst>
              <a:gd name="T0" fmla="*/ 244 w 244"/>
              <a:gd name="T1" fmla="*/ 128 h 128"/>
              <a:gd name="T2" fmla="*/ 165 w 244"/>
              <a:gd name="T3" fmla="*/ 82 h 128"/>
              <a:gd name="T4" fmla="*/ 83 w 244"/>
              <a:gd name="T5" fmla="*/ 39 h 128"/>
              <a:gd name="T6" fmla="*/ 0 w 244"/>
              <a:gd name="T7" fmla="*/ 0 h 128"/>
            </a:gdLst>
            <a:ahLst/>
            <a:cxnLst>
              <a:cxn ang="0">
                <a:pos x="T0" y="T1"/>
              </a:cxn>
              <a:cxn ang="0">
                <a:pos x="T2" y="T3"/>
              </a:cxn>
              <a:cxn ang="0">
                <a:pos x="T4" y="T5"/>
              </a:cxn>
              <a:cxn ang="0">
                <a:pos x="T6" y="T7"/>
              </a:cxn>
            </a:cxnLst>
            <a:rect l="0" t="0" r="r" b="b"/>
            <a:pathLst>
              <a:path w="244" h="128">
                <a:moveTo>
                  <a:pt x="244" y="128"/>
                </a:moveTo>
                <a:lnTo>
                  <a:pt x="165" y="82"/>
                </a:lnTo>
                <a:lnTo>
                  <a:pt x="83" y="3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10007600" y="2084388"/>
            <a:ext cx="68263" cy="146050"/>
          </a:xfrm>
          <a:custGeom>
            <a:avLst/>
            <a:gdLst>
              <a:gd name="T0" fmla="*/ 40 w 128"/>
              <a:gd name="T1" fmla="*/ 276 h 276"/>
              <a:gd name="T2" fmla="*/ 128 w 128"/>
              <a:gd name="T3" fmla="*/ 249 h 276"/>
              <a:gd name="T4" fmla="*/ 0 w 128"/>
              <a:gd name="T5" fmla="*/ 0 h 276"/>
              <a:gd name="T6" fmla="*/ 40 w 128"/>
              <a:gd name="T7" fmla="*/ 276 h 276"/>
            </a:gdLst>
            <a:ahLst/>
            <a:cxnLst>
              <a:cxn ang="0">
                <a:pos x="T0" y="T1"/>
              </a:cxn>
              <a:cxn ang="0">
                <a:pos x="T2" y="T3"/>
              </a:cxn>
              <a:cxn ang="0">
                <a:pos x="T4" y="T5"/>
              </a:cxn>
              <a:cxn ang="0">
                <a:pos x="T6" y="T7"/>
              </a:cxn>
            </a:cxnLst>
            <a:rect l="0" t="0" r="r" b="b"/>
            <a:pathLst>
              <a:path w="128" h="276">
                <a:moveTo>
                  <a:pt x="40" y="276"/>
                </a:moveTo>
                <a:lnTo>
                  <a:pt x="128" y="249"/>
                </a:lnTo>
                <a:lnTo>
                  <a:pt x="0" y="0"/>
                </a:lnTo>
                <a:lnTo>
                  <a:pt x="40" y="2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9585325" y="1577975"/>
            <a:ext cx="131763" cy="104775"/>
          </a:xfrm>
          <a:custGeom>
            <a:avLst/>
            <a:gdLst>
              <a:gd name="T0" fmla="*/ 54 w 249"/>
              <a:gd name="T1" fmla="*/ 0 h 198"/>
              <a:gd name="T2" fmla="*/ 0 w 249"/>
              <a:gd name="T3" fmla="*/ 76 h 198"/>
              <a:gd name="T4" fmla="*/ 249 w 249"/>
              <a:gd name="T5" fmla="*/ 198 h 198"/>
              <a:gd name="T6" fmla="*/ 54 w 249"/>
              <a:gd name="T7" fmla="*/ 0 h 198"/>
            </a:gdLst>
            <a:ahLst/>
            <a:cxnLst>
              <a:cxn ang="0">
                <a:pos x="T0" y="T1"/>
              </a:cxn>
              <a:cxn ang="0">
                <a:pos x="T2" y="T3"/>
              </a:cxn>
              <a:cxn ang="0">
                <a:pos x="T4" y="T5"/>
              </a:cxn>
              <a:cxn ang="0">
                <a:pos x="T6" y="T7"/>
              </a:cxn>
            </a:cxnLst>
            <a:rect l="0" t="0" r="r" b="b"/>
            <a:pathLst>
              <a:path w="249" h="198">
                <a:moveTo>
                  <a:pt x="54" y="0"/>
                </a:moveTo>
                <a:lnTo>
                  <a:pt x="0" y="76"/>
                </a:lnTo>
                <a:lnTo>
                  <a:pt x="249" y="198"/>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p:cNvSpPr>
            <a:spLocks noChangeArrowheads="1"/>
          </p:cNvSpPr>
          <p:nvPr/>
        </p:nvSpPr>
        <p:spPr bwMode="auto">
          <a:xfrm rot="3240000">
            <a:off x="9721850" y="1763713"/>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Freeform 33"/>
          <p:cNvSpPr>
            <a:spLocks/>
          </p:cNvSpPr>
          <p:nvPr/>
        </p:nvSpPr>
        <p:spPr bwMode="auto">
          <a:xfrm>
            <a:off x="9545638" y="5683250"/>
            <a:ext cx="117475" cy="87313"/>
          </a:xfrm>
          <a:custGeom>
            <a:avLst/>
            <a:gdLst>
              <a:gd name="T0" fmla="*/ 0 w 220"/>
              <a:gd name="T1" fmla="*/ 165 h 165"/>
              <a:gd name="T2" fmla="*/ 75 w 220"/>
              <a:gd name="T3" fmla="*/ 113 h 165"/>
              <a:gd name="T4" fmla="*/ 148 w 220"/>
              <a:gd name="T5" fmla="*/ 58 h 165"/>
              <a:gd name="T6" fmla="*/ 220 w 220"/>
              <a:gd name="T7" fmla="*/ 0 h 165"/>
            </a:gdLst>
            <a:ahLst/>
            <a:cxnLst>
              <a:cxn ang="0">
                <a:pos x="T0" y="T1"/>
              </a:cxn>
              <a:cxn ang="0">
                <a:pos x="T2" y="T3"/>
              </a:cxn>
              <a:cxn ang="0">
                <a:pos x="T4" y="T5"/>
              </a:cxn>
              <a:cxn ang="0">
                <a:pos x="T6" y="T7"/>
              </a:cxn>
            </a:cxnLst>
            <a:rect l="0" t="0" r="r" b="b"/>
            <a:pathLst>
              <a:path w="220" h="165">
                <a:moveTo>
                  <a:pt x="0" y="165"/>
                </a:moveTo>
                <a:lnTo>
                  <a:pt x="75" y="113"/>
                </a:lnTo>
                <a:lnTo>
                  <a:pt x="148" y="58"/>
                </a:lnTo>
                <a:lnTo>
                  <a:pt x="22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9764713" y="5532438"/>
            <a:ext cx="39688"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9663113" y="5562600"/>
            <a:ext cx="119063" cy="120650"/>
          </a:xfrm>
          <a:custGeom>
            <a:avLst/>
            <a:gdLst>
              <a:gd name="T0" fmla="*/ 227 w 227"/>
              <a:gd name="T1" fmla="*/ 65 h 227"/>
              <a:gd name="T2" fmla="*/ 163 w 227"/>
              <a:gd name="T3" fmla="*/ 0 h 227"/>
              <a:gd name="T4" fmla="*/ 0 w 227"/>
              <a:gd name="T5" fmla="*/ 227 h 227"/>
              <a:gd name="T6" fmla="*/ 227 w 227"/>
              <a:gd name="T7" fmla="*/ 65 h 227"/>
            </a:gdLst>
            <a:ahLst/>
            <a:cxnLst>
              <a:cxn ang="0">
                <a:pos x="T0" y="T1"/>
              </a:cxn>
              <a:cxn ang="0">
                <a:pos x="T2" y="T3"/>
              </a:cxn>
              <a:cxn ang="0">
                <a:pos x="T4" y="T5"/>
              </a:cxn>
              <a:cxn ang="0">
                <a:pos x="T6" y="T7"/>
              </a:cxn>
            </a:cxnLst>
            <a:rect l="0" t="0" r="r" b="b"/>
            <a:pathLst>
              <a:path w="227" h="227">
                <a:moveTo>
                  <a:pt x="227" y="65"/>
                </a:moveTo>
                <a:lnTo>
                  <a:pt x="163" y="0"/>
                </a:lnTo>
                <a:lnTo>
                  <a:pt x="0" y="227"/>
                </a:lnTo>
                <a:lnTo>
                  <a:pt x="2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9783763" y="5413375"/>
            <a:ext cx="101600" cy="133350"/>
          </a:xfrm>
          <a:custGeom>
            <a:avLst/>
            <a:gdLst>
              <a:gd name="T0" fmla="*/ 0 w 192"/>
              <a:gd name="T1" fmla="*/ 202 h 253"/>
              <a:gd name="T2" fmla="*/ 76 w 192"/>
              <a:gd name="T3" fmla="*/ 253 h 253"/>
              <a:gd name="T4" fmla="*/ 192 w 192"/>
              <a:gd name="T5" fmla="*/ 0 h 253"/>
              <a:gd name="T6" fmla="*/ 0 w 192"/>
              <a:gd name="T7" fmla="*/ 202 h 253"/>
            </a:gdLst>
            <a:ahLst/>
            <a:cxnLst>
              <a:cxn ang="0">
                <a:pos x="T0" y="T1"/>
              </a:cxn>
              <a:cxn ang="0">
                <a:pos x="T2" y="T3"/>
              </a:cxn>
              <a:cxn ang="0">
                <a:pos x="T4" y="T5"/>
              </a:cxn>
              <a:cxn ang="0">
                <a:pos x="T6" y="T7"/>
              </a:cxn>
            </a:cxnLst>
            <a:rect l="0" t="0" r="r" b="b"/>
            <a:pathLst>
              <a:path w="192" h="253">
                <a:moveTo>
                  <a:pt x="0" y="202"/>
                </a:moveTo>
                <a:lnTo>
                  <a:pt x="76" y="253"/>
                </a:lnTo>
                <a:lnTo>
                  <a:pt x="192" y="0"/>
                </a:lnTo>
                <a:lnTo>
                  <a:pt x="0"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rot="19620000">
            <a:off x="9259888" y="5681663"/>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Line 38"/>
          <p:cNvSpPr>
            <a:spLocks noChangeShapeType="1"/>
          </p:cNvSpPr>
          <p:nvPr/>
        </p:nvSpPr>
        <p:spPr bwMode="auto">
          <a:xfrm flipH="1" flipV="1">
            <a:off x="8307388" y="1822450"/>
            <a:ext cx="760413"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flipV="1">
            <a:off x="9450388" y="454025"/>
            <a:ext cx="760413"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8405813" y="1420813"/>
            <a:ext cx="246063"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9115425" y="569913"/>
            <a:ext cx="246063"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8312150" y="1698625"/>
            <a:ext cx="111125" cy="128588"/>
          </a:xfrm>
          <a:custGeom>
            <a:avLst/>
            <a:gdLst>
              <a:gd name="T0" fmla="*/ 142 w 212"/>
              <a:gd name="T1" fmla="*/ 0 h 241"/>
              <a:gd name="T2" fmla="*/ 212 w 212"/>
              <a:gd name="T3" fmla="*/ 58 h 241"/>
              <a:gd name="T4" fmla="*/ 0 w 212"/>
              <a:gd name="T5" fmla="*/ 241 h 241"/>
              <a:gd name="T6" fmla="*/ 142 w 212"/>
              <a:gd name="T7" fmla="*/ 0 h 241"/>
            </a:gdLst>
            <a:ahLst/>
            <a:cxnLst>
              <a:cxn ang="0">
                <a:pos x="T0" y="T1"/>
              </a:cxn>
              <a:cxn ang="0">
                <a:pos x="T2" y="T3"/>
              </a:cxn>
              <a:cxn ang="0">
                <a:pos x="T4" y="T5"/>
              </a:cxn>
              <a:cxn ang="0">
                <a:pos x="T6" y="T7"/>
              </a:cxn>
            </a:cxnLst>
            <a:rect l="0" t="0" r="r" b="b"/>
            <a:pathLst>
              <a:path w="212" h="241">
                <a:moveTo>
                  <a:pt x="142" y="0"/>
                </a:moveTo>
                <a:lnTo>
                  <a:pt x="212" y="58"/>
                </a:lnTo>
                <a:lnTo>
                  <a:pt x="0" y="241"/>
                </a:lnTo>
                <a:lnTo>
                  <a:pt x="1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9342438" y="457200"/>
            <a:ext cx="112713" cy="128588"/>
          </a:xfrm>
          <a:custGeom>
            <a:avLst/>
            <a:gdLst>
              <a:gd name="T0" fmla="*/ 0 w 212"/>
              <a:gd name="T1" fmla="*/ 183 h 241"/>
              <a:gd name="T2" fmla="*/ 71 w 212"/>
              <a:gd name="T3" fmla="*/ 241 h 241"/>
              <a:gd name="T4" fmla="*/ 212 w 212"/>
              <a:gd name="T5" fmla="*/ 0 h 241"/>
              <a:gd name="T6" fmla="*/ 0 w 212"/>
              <a:gd name="T7" fmla="*/ 183 h 241"/>
            </a:gdLst>
            <a:ahLst/>
            <a:cxnLst>
              <a:cxn ang="0">
                <a:pos x="T0" y="T1"/>
              </a:cxn>
              <a:cxn ang="0">
                <a:pos x="T2" y="T3"/>
              </a:cxn>
              <a:cxn ang="0">
                <a:pos x="T4" y="T5"/>
              </a:cxn>
              <a:cxn ang="0">
                <a:pos x="T6" y="T7"/>
              </a:cxn>
            </a:cxnLst>
            <a:rect l="0" t="0" r="r" b="b"/>
            <a:pathLst>
              <a:path w="212" h="241">
                <a:moveTo>
                  <a:pt x="0" y="183"/>
                </a:moveTo>
                <a:lnTo>
                  <a:pt x="71" y="241"/>
                </a:lnTo>
                <a:lnTo>
                  <a:pt x="212" y="0"/>
                </a:lnTo>
                <a:lnTo>
                  <a:pt x="0"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rot="18540000">
            <a:off x="8486775" y="963613"/>
            <a:ext cx="8255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61.1637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rot="20455475">
            <a:off x="10726813" y="1523713"/>
            <a:ext cx="620986" cy="369332"/>
          </a:xfrm>
          <a:prstGeom prst="rect">
            <a:avLst/>
          </a:prstGeom>
          <a:noFill/>
        </p:spPr>
        <p:txBody>
          <a:bodyPr wrap="square" rtlCol="0">
            <a:spAutoFit/>
          </a:bodyPr>
          <a:lstStyle/>
          <a:p>
            <a:r>
              <a:rPr lang="en-US" dirty="0"/>
              <a:t>AIP</a:t>
            </a:r>
          </a:p>
        </p:txBody>
      </p:sp>
      <p:sp>
        <p:nvSpPr>
          <p:cNvPr id="49" name="TextBox 48"/>
          <p:cNvSpPr txBox="1"/>
          <p:nvPr/>
        </p:nvSpPr>
        <p:spPr>
          <a:xfrm rot="20455475">
            <a:off x="10865290" y="1794606"/>
            <a:ext cx="620986" cy="369332"/>
          </a:xfrm>
          <a:prstGeom prst="rect">
            <a:avLst/>
          </a:prstGeom>
          <a:noFill/>
        </p:spPr>
        <p:txBody>
          <a:bodyPr wrap="square" rtlCol="0">
            <a:spAutoFit/>
          </a:bodyPr>
          <a:lstStyle/>
          <a:p>
            <a:r>
              <a:rPr lang="en-US" dirty="0"/>
              <a:t>VP</a:t>
            </a:r>
          </a:p>
        </p:txBody>
      </p:sp>
      <p:sp>
        <p:nvSpPr>
          <p:cNvPr id="50" name="TextBox 49"/>
          <p:cNvSpPr txBox="1"/>
          <p:nvPr/>
        </p:nvSpPr>
        <p:spPr>
          <a:xfrm>
            <a:off x="11308967" y="3414475"/>
            <a:ext cx="467902" cy="369332"/>
          </a:xfrm>
          <a:prstGeom prst="rect">
            <a:avLst/>
          </a:prstGeom>
          <a:noFill/>
        </p:spPr>
        <p:txBody>
          <a:bodyPr wrap="square" rtlCol="0">
            <a:spAutoFit/>
          </a:bodyPr>
          <a:lstStyle/>
          <a:p>
            <a:r>
              <a:rPr lang="en-US" dirty="0"/>
              <a:t>VP</a:t>
            </a:r>
          </a:p>
        </p:txBody>
      </p:sp>
      <p:sp>
        <p:nvSpPr>
          <p:cNvPr id="51" name="TextBox 50"/>
          <p:cNvSpPr txBox="1"/>
          <p:nvPr/>
        </p:nvSpPr>
        <p:spPr>
          <a:xfrm>
            <a:off x="11313141" y="3775075"/>
            <a:ext cx="467902" cy="369332"/>
          </a:xfrm>
          <a:prstGeom prst="rect">
            <a:avLst/>
          </a:prstGeom>
          <a:noFill/>
        </p:spPr>
        <p:txBody>
          <a:bodyPr wrap="square" rtlCol="0">
            <a:spAutoFit/>
          </a:bodyPr>
          <a:lstStyle/>
          <a:p>
            <a:r>
              <a:rPr lang="en-US" dirty="0"/>
              <a:t>HP</a:t>
            </a:r>
          </a:p>
        </p:txBody>
      </p:sp>
      <p:sp>
        <p:nvSpPr>
          <p:cNvPr id="53" name="TextBox 52"/>
          <p:cNvSpPr txBox="1"/>
          <p:nvPr/>
        </p:nvSpPr>
        <p:spPr>
          <a:xfrm rot="1458173">
            <a:off x="11087741" y="5638017"/>
            <a:ext cx="467902" cy="369332"/>
          </a:xfrm>
          <a:prstGeom prst="rect">
            <a:avLst/>
          </a:prstGeom>
          <a:noFill/>
        </p:spPr>
        <p:txBody>
          <a:bodyPr wrap="square" rtlCol="0">
            <a:spAutoFit/>
          </a:bodyPr>
          <a:lstStyle/>
          <a:p>
            <a:r>
              <a:rPr lang="en-US" dirty="0"/>
              <a:t>HP</a:t>
            </a:r>
          </a:p>
        </p:txBody>
      </p:sp>
      <p:sp>
        <p:nvSpPr>
          <p:cNvPr id="54" name="TextBox 53"/>
          <p:cNvSpPr txBox="1"/>
          <p:nvPr/>
        </p:nvSpPr>
        <p:spPr>
          <a:xfrm rot="1458173">
            <a:off x="10946076" y="5911018"/>
            <a:ext cx="690037" cy="369332"/>
          </a:xfrm>
          <a:prstGeom prst="rect">
            <a:avLst/>
          </a:prstGeom>
          <a:noFill/>
        </p:spPr>
        <p:txBody>
          <a:bodyPr wrap="square" rtlCol="0">
            <a:spAutoFit/>
          </a:bodyPr>
          <a:lstStyle/>
          <a:p>
            <a:r>
              <a:rPr lang="en-US" dirty="0"/>
              <a:t>AVP</a:t>
            </a:r>
          </a:p>
        </p:txBody>
      </p:sp>
      <p:sp>
        <p:nvSpPr>
          <p:cNvPr id="55" name="TextBox 54"/>
          <p:cNvSpPr txBox="1"/>
          <p:nvPr/>
        </p:nvSpPr>
        <p:spPr>
          <a:xfrm rot="20384148">
            <a:off x="10165054" y="714655"/>
            <a:ext cx="467902" cy="369332"/>
          </a:xfrm>
          <a:prstGeom prst="rect">
            <a:avLst/>
          </a:prstGeom>
          <a:noFill/>
        </p:spPr>
        <p:txBody>
          <a:bodyPr wrap="square" rtlCol="0">
            <a:spAutoFit/>
          </a:bodyPr>
          <a:lstStyle/>
          <a:p>
            <a:r>
              <a:rPr lang="en-US" dirty="0"/>
              <a:t>f1</a:t>
            </a:r>
          </a:p>
        </p:txBody>
      </p:sp>
      <p:sp>
        <p:nvSpPr>
          <p:cNvPr id="56" name="TextBox 55"/>
          <p:cNvSpPr txBox="1"/>
          <p:nvPr/>
        </p:nvSpPr>
        <p:spPr>
          <a:xfrm rot="20384148">
            <a:off x="8606837" y="2208225"/>
            <a:ext cx="467902" cy="369332"/>
          </a:xfrm>
          <a:prstGeom prst="rect">
            <a:avLst/>
          </a:prstGeom>
          <a:noFill/>
        </p:spPr>
        <p:txBody>
          <a:bodyPr wrap="square" rtlCol="0">
            <a:spAutoFit/>
          </a:bodyPr>
          <a:lstStyle/>
          <a:p>
            <a:r>
              <a:rPr lang="en-US" dirty="0"/>
              <a:t>e1</a:t>
            </a:r>
          </a:p>
        </p:txBody>
      </p:sp>
      <p:sp>
        <p:nvSpPr>
          <p:cNvPr id="57" name="TextBox 56"/>
          <p:cNvSpPr txBox="1"/>
          <p:nvPr/>
        </p:nvSpPr>
        <p:spPr>
          <a:xfrm rot="20384148">
            <a:off x="10949537" y="2593621"/>
            <a:ext cx="467902" cy="369332"/>
          </a:xfrm>
          <a:prstGeom prst="rect">
            <a:avLst/>
          </a:prstGeom>
          <a:noFill/>
        </p:spPr>
        <p:txBody>
          <a:bodyPr wrap="square" rtlCol="0">
            <a:spAutoFit/>
          </a:bodyPr>
          <a:lstStyle/>
          <a:p>
            <a:r>
              <a:rPr lang="en-US" dirty="0"/>
              <a:t>f’</a:t>
            </a:r>
          </a:p>
        </p:txBody>
      </p:sp>
      <p:sp>
        <p:nvSpPr>
          <p:cNvPr id="58" name="TextBox 57"/>
          <p:cNvSpPr txBox="1"/>
          <p:nvPr/>
        </p:nvSpPr>
        <p:spPr>
          <a:xfrm rot="20384148">
            <a:off x="9208628" y="3271586"/>
            <a:ext cx="467902" cy="369332"/>
          </a:xfrm>
          <a:prstGeom prst="rect">
            <a:avLst/>
          </a:prstGeom>
          <a:noFill/>
        </p:spPr>
        <p:txBody>
          <a:bodyPr wrap="square" rtlCol="0">
            <a:spAutoFit/>
          </a:bodyPr>
          <a:lstStyle/>
          <a:p>
            <a:r>
              <a:rPr lang="en-US" dirty="0"/>
              <a:t>e’</a:t>
            </a:r>
          </a:p>
        </p:txBody>
      </p:sp>
      <p:sp>
        <p:nvSpPr>
          <p:cNvPr id="59" name="TextBox 58"/>
          <p:cNvSpPr txBox="1"/>
          <p:nvPr/>
        </p:nvSpPr>
        <p:spPr>
          <a:xfrm>
            <a:off x="9398794" y="3935466"/>
            <a:ext cx="467902" cy="369332"/>
          </a:xfrm>
          <a:prstGeom prst="rect">
            <a:avLst/>
          </a:prstGeom>
          <a:noFill/>
        </p:spPr>
        <p:txBody>
          <a:bodyPr wrap="square" rtlCol="0">
            <a:spAutoFit/>
          </a:bodyPr>
          <a:lstStyle/>
          <a:p>
            <a:r>
              <a:rPr lang="en-US" dirty="0"/>
              <a:t>e</a:t>
            </a:r>
          </a:p>
        </p:txBody>
      </p:sp>
      <p:sp>
        <p:nvSpPr>
          <p:cNvPr id="60" name="TextBox 59"/>
          <p:cNvSpPr txBox="1"/>
          <p:nvPr/>
        </p:nvSpPr>
        <p:spPr>
          <a:xfrm>
            <a:off x="10951780" y="4460875"/>
            <a:ext cx="467902" cy="369332"/>
          </a:xfrm>
          <a:prstGeom prst="rect">
            <a:avLst/>
          </a:prstGeom>
          <a:noFill/>
        </p:spPr>
        <p:txBody>
          <a:bodyPr wrap="square" rtlCol="0">
            <a:spAutoFit/>
          </a:bodyPr>
          <a:lstStyle/>
          <a:p>
            <a:r>
              <a:rPr lang="en-US" dirty="0"/>
              <a:t>f</a:t>
            </a:r>
          </a:p>
        </p:txBody>
      </p:sp>
      <p:sp>
        <p:nvSpPr>
          <p:cNvPr id="61" name="TextBox 60"/>
          <p:cNvSpPr txBox="1"/>
          <p:nvPr/>
        </p:nvSpPr>
        <p:spPr>
          <a:xfrm>
            <a:off x="9432622" y="3497003"/>
            <a:ext cx="467902" cy="369332"/>
          </a:xfrm>
          <a:prstGeom prst="rect">
            <a:avLst/>
          </a:prstGeom>
          <a:noFill/>
        </p:spPr>
        <p:txBody>
          <a:bodyPr wrap="square" rtlCol="0">
            <a:spAutoFit/>
          </a:bodyPr>
          <a:lstStyle/>
          <a:p>
            <a:r>
              <a:rPr lang="en-US" dirty="0"/>
              <a:t>x</a:t>
            </a:r>
          </a:p>
        </p:txBody>
      </p:sp>
      <p:sp>
        <p:nvSpPr>
          <p:cNvPr id="62" name="TextBox 61"/>
          <p:cNvSpPr txBox="1"/>
          <p:nvPr/>
        </p:nvSpPr>
        <p:spPr>
          <a:xfrm>
            <a:off x="10729363" y="3467615"/>
            <a:ext cx="467902" cy="369332"/>
          </a:xfrm>
          <a:prstGeom prst="rect">
            <a:avLst/>
          </a:prstGeom>
          <a:noFill/>
        </p:spPr>
        <p:txBody>
          <a:bodyPr wrap="square" rtlCol="0">
            <a:spAutoFit/>
          </a:bodyPr>
          <a:lstStyle/>
          <a:p>
            <a:r>
              <a:rPr lang="en-US" dirty="0"/>
              <a:t>y</a:t>
            </a:r>
          </a:p>
        </p:txBody>
      </p:sp>
      <p:sp>
        <p:nvSpPr>
          <p:cNvPr id="63" name="TextBox 62"/>
          <p:cNvSpPr txBox="1"/>
          <p:nvPr/>
        </p:nvSpPr>
        <p:spPr>
          <a:xfrm rot="1815766">
            <a:off x="8842363" y="4341454"/>
            <a:ext cx="467902" cy="369332"/>
          </a:xfrm>
          <a:prstGeom prst="rect">
            <a:avLst/>
          </a:prstGeom>
          <a:noFill/>
        </p:spPr>
        <p:txBody>
          <a:bodyPr wrap="square" rtlCol="0">
            <a:spAutoFit/>
          </a:bodyPr>
          <a:lstStyle/>
          <a:p>
            <a:r>
              <a:rPr lang="en-US" dirty="0"/>
              <a:t>x2</a:t>
            </a:r>
          </a:p>
        </p:txBody>
      </p:sp>
      <p:sp>
        <p:nvSpPr>
          <p:cNvPr id="64" name="TextBox 63"/>
          <p:cNvSpPr txBox="1"/>
          <p:nvPr/>
        </p:nvSpPr>
        <p:spPr>
          <a:xfrm rot="1815766">
            <a:off x="8547537" y="4743400"/>
            <a:ext cx="520200" cy="369332"/>
          </a:xfrm>
          <a:prstGeom prst="rect">
            <a:avLst/>
          </a:prstGeom>
          <a:noFill/>
        </p:spPr>
        <p:txBody>
          <a:bodyPr wrap="square" rtlCol="0">
            <a:spAutoFit/>
          </a:bodyPr>
          <a:lstStyle/>
          <a:p>
            <a:r>
              <a:rPr lang="en-US" dirty="0"/>
              <a:t>e2’</a:t>
            </a:r>
          </a:p>
        </p:txBody>
      </p:sp>
      <p:sp>
        <p:nvSpPr>
          <p:cNvPr id="65" name="TextBox 64"/>
          <p:cNvSpPr txBox="1"/>
          <p:nvPr/>
        </p:nvSpPr>
        <p:spPr>
          <a:xfrm rot="1815766">
            <a:off x="10566747" y="5353695"/>
            <a:ext cx="467902" cy="369332"/>
          </a:xfrm>
          <a:prstGeom prst="rect">
            <a:avLst/>
          </a:prstGeom>
          <a:noFill/>
        </p:spPr>
        <p:txBody>
          <a:bodyPr wrap="square" rtlCol="0">
            <a:spAutoFit/>
          </a:bodyPr>
          <a:lstStyle/>
          <a:p>
            <a:r>
              <a:rPr lang="en-US" dirty="0"/>
              <a:t>y2</a:t>
            </a:r>
          </a:p>
        </p:txBody>
      </p:sp>
      <p:sp>
        <p:nvSpPr>
          <p:cNvPr id="66" name="TextBox 65"/>
          <p:cNvSpPr txBox="1"/>
          <p:nvPr/>
        </p:nvSpPr>
        <p:spPr>
          <a:xfrm rot="1815766">
            <a:off x="10043665" y="6293921"/>
            <a:ext cx="467902" cy="369332"/>
          </a:xfrm>
          <a:prstGeom prst="rect">
            <a:avLst/>
          </a:prstGeom>
          <a:noFill/>
        </p:spPr>
        <p:txBody>
          <a:bodyPr wrap="square" rtlCol="0">
            <a:spAutoFit/>
          </a:bodyPr>
          <a:lstStyle/>
          <a:p>
            <a:r>
              <a:rPr lang="en-US" dirty="0"/>
              <a:t>f2’</a:t>
            </a:r>
          </a:p>
        </p:txBody>
      </p:sp>
      <p:sp>
        <p:nvSpPr>
          <p:cNvPr id="67" name="TextBox 66"/>
          <p:cNvSpPr txBox="1"/>
          <p:nvPr/>
        </p:nvSpPr>
        <p:spPr>
          <a:xfrm>
            <a:off x="359497" y="694422"/>
            <a:ext cx="6763973" cy="646331"/>
          </a:xfrm>
          <a:prstGeom prst="rect">
            <a:avLst/>
          </a:prstGeom>
          <a:noFill/>
        </p:spPr>
        <p:txBody>
          <a:bodyPr wrap="square" rtlCol="0">
            <a:spAutoFit/>
          </a:bodyPr>
          <a:lstStyle/>
          <a:p>
            <a:r>
              <a:rPr lang="en-US" dirty="0"/>
              <a:t>Similarly, draw a reference line x2y2 which separates AVP and VP, and such that it is parallel to the projection </a:t>
            </a:r>
            <a:r>
              <a:rPr lang="en-US" dirty="0" err="1"/>
              <a:t>ef</a:t>
            </a:r>
            <a:r>
              <a:rPr lang="en-US" dirty="0"/>
              <a:t>.</a:t>
            </a:r>
          </a:p>
        </p:txBody>
      </p:sp>
      <p:sp>
        <p:nvSpPr>
          <p:cNvPr id="68" name="TextBox 67"/>
          <p:cNvSpPr txBox="1"/>
          <p:nvPr/>
        </p:nvSpPr>
        <p:spPr>
          <a:xfrm>
            <a:off x="417067" y="2128215"/>
            <a:ext cx="6037708" cy="369332"/>
          </a:xfrm>
          <a:prstGeom prst="rect">
            <a:avLst/>
          </a:prstGeom>
          <a:noFill/>
        </p:spPr>
        <p:txBody>
          <a:bodyPr wrap="square" rtlCol="0">
            <a:spAutoFit/>
          </a:bodyPr>
          <a:lstStyle/>
          <a:p>
            <a:r>
              <a:rPr lang="en-US" dirty="0"/>
              <a:t>Draw projector lines perpendicular to the line x2y2.</a:t>
            </a:r>
          </a:p>
        </p:txBody>
      </p:sp>
      <p:sp>
        <p:nvSpPr>
          <p:cNvPr id="69" name="TextBox 68"/>
          <p:cNvSpPr txBox="1"/>
          <p:nvPr/>
        </p:nvSpPr>
        <p:spPr>
          <a:xfrm>
            <a:off x="437665" y="3263746"/>
            <a:ext cx="5915511" cy="646331"/>
          </a:xfrm>
          <a:prstGeom prst="rect">
            <a:avLst/>
          </a:prstGeom>
          <a:noFill/>
        </p:spPr>
        <p:txBody>
          <a:bodyPr wrap="square" rtlCol="0">
            <a:spAutoFit/>
          </a:bodyPr>
          <a:lstStyle/>
          <a:p>
            <a:r>
              <a:rPr lang="en-US" dirty="0"/>
              <a:t>Measure the distance x2e2’ = </a:t>
            </a:r>
            <a:r>
              <a:rPr lang="en-US" dirty="0" err="1"/>
              <a:t>xe</a:t>
            </a:r>
            <a:r>
              <a:rPr lang="en-US" dirty="0"/>
              <a:t>’, and taking x2 as the base transfer the length along the projector passing through x2.</a:t>
            </a:r>
          </a:p>
        </p:txBody>
      </p:sp>
      <p:sp>
        <p:nvSpPr>
          <p:cNvPr id="70" name="TextBox 69"/>
          <p:cNvSpPr txBox="1"/>
          <p:nvPr/>
        </p:nvSpPr>
        <p:spPr>
          <a:xfrm>
            <a:off x="528721" y="4457171"/>
            <a:ext cx="5915511" cy="646331"/>
          </a:xfrm>
          <a:prstGeom prst="rect">
            <a:avLst/>
          </a:prstGeom>
          <a:noFill/>
        </p:spPr>
        <p:txBody>
          <a:bodyPr wrap="square" rtlCol="0">
            <a:spAutoFit/>
          </a:bodyPr>
          <a:lstStyle/>
          <a:p>
            <a:r>
              <a:rPr lang="en-US" dirty="0"/>
              <a:t>Measure the distance y2f2’ = </a:t>
            </a:r>
            <a:r>
              <a:rPr lang="en-US" dirty="0" err="1"/>
              <a:t>yf</a:t>
            </a:r>
            <a:r>
              <a:rPr lang="en-US" dirty="0"/>
              <a:t>’, and taking y2 as the base transfer the length along the projector passing through y2.</a:t>
            </a:r>
          </a:p>
        </p:txBody>
      </p:sp>
      <p:sp>
        <p:nvSpPr>
          <p:cNvPr id="71" name="TextBox 70"/>
          <p:cNvSpPr txBox="1"/>
          <p:nvPr/>
        </p:nvSpPr>
        <p:spPr>
          <a:xfrm>
            <a:off x="423081" y="5823250"/>
            <a:ext cx="5915511" cy="646331"/>
          </a:xfrm>
          <a:prstGeom prst="rect">
            <a:avLst/>
          </a:prstGeom>
          <a:noFill/>
        </p:spPr>
        <p:txBody>
          <a:bodyPr wrap="square" rtlCol="0">
            <a:spAutoFit/>
          </a:bodyPr>
          <a:lstStyle/>
          <a:p>
            <a:r>
              <a:rPr lang="en-US" dirty="0"/>
              <a:t>Connect the points e2’ and f2’ to obtain auxiliary front view in AVP and measure true angle with HP.</a:t>
            </a:r>
          </a:p>
        </p:txBody>
      </p:sp>
    </p:spTree>
    <p:extLst>
      <p:ext uri="{BB962C8B-B14F-4D97-AF65-F5344CB8AC3E}">
        <p14:creationId xmlns:p14="http://schemas.microsoft.com/office/powerpoint/2010/main" val="13874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1000"/>
                                        <p:tgtEl>
                                          <p:spTgt spid="1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1000"/>
                                        <p:tgtEl>
                                          <p:spTgt spid="2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10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1000"/>
                                        <p:tgtEl>
                                          <p:spTgt spid="28"/>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1000"/>
                                        <p:tgtEl>
                                          <p:spTgt spid="29"/>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10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1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27" grpId="0" animBg="1"/>
      <p:bldP spid="28" grpId="0" animBg="1"/>
      <p:bldP spid="29" grpId="0" animBg="1"/>
      <p:bldP spid="30" grpId="0" animBg="1"/>
      <p:bldP spid="36" grpId="0" animBg="1"/>
      <p:bldP spid="37" grpId="0" animBg="1"/>
      <p:bldP spid="38" grpId="0" animBg="1"/>
      <p:bldP spid="39" grpId="0" animBg="1"/>
      <p:bldP spid="40" grpId="0"/>
      <p:bldP spid="53" grpId="0"/>
      <p:bldP spid="54" grpId="0"/>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Point View of a Line</a:t>
            </a:r>
          </a:p>
        </p:txBody>
      </p:sp>
      <p:sp>
        <p:nvSpPr>
          <p:cNvPr id="3" name="Content Placeholder 2"/>
          <p:cNvSpPr>
            <a:spLocks noGrp="1"/>
          </p:cNvSpPr>
          <p:nvPr>
            <p:ph idx="1"/>
          </p:nvPr>
        </p:nvSpPr>
        <p:spPr/>
        <p:txBody>
          <a:bodyPr>
            <a:normAutofit/>
          </a:bodyPr>
          <a:lstStyle/>
          <a:p>
            <a:r>
              <a:rPr lang="en-US" sz="1800" dirty="0"/>
              <a:t>In real life, when we observe a linear object perpendicularly, the lateral surface seems to vanish and we see the top surface of that linear object.</a:t>
            </a:r>
          </a:p>
          <a:p>
            <a:r>
              <a:rPr lang="en-US" sz="1800" dirty="0"/>
              <a:t>We use the same principle to obtain a point view of a line. </a:t>
            </a:r>
          </a:p>
          <a:p>
            <a:r>
              <a:rPr lang="en-US" sz="1800" dirty="0"/>
              <a:t>In real life we used the real object, that is, the object represented true dimensions. However in the problems, we are presented with projected views which may not represent the true length of the line.</a:t>
            </a:r>
          </a:p>
          <a:p>
            <a:r>
              <a:rPr lang="en-US" sz="1800" dirty="0"/>
              <a:t>So, the first step to obtain the point view of a line, we must obtain the true length of the line in one of the projected views.</a:t>
            </a:r>
          </a:p>
          <a:p>
            <a:r>
              <a:rPr lang="en-US" sz="1800" dirty="0"/>
              <a:t>Then, we introduce an auxiliary plane which is perpendicular to the line and the projection of the line in that plane will be represented by a point.</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61311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8285162" y="2192338"/>
            <a:ext cx="3435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969375" y="933450"/>
            <a:ext cx="2141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85162" y="2473325"/>
            <a:ext cx="310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8285162" y="1866900"/>
            <a:ext cx="3090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10844212" y="777875"/>
            <a:ext cx="0" cy="3378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8513762" y="933450"/>
            <a:ext cx="2330450" cy="933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8513762" y="2473325"/>
            <a:ext cx="2330450" cy="1352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7459662" y="3478213"/>
            <a:ext cx="3246438" cy="1884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7278687" y="2473325"/>
            <a:ext cx="1235075" cy="2132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9320212" y="3825875"/>
            <a:ext cx="1524000" cy="263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513637" y="3811588"/>
            <a:ext cx="338138" cy="198438"/>
          </a:xfrm>
          <a:custGeom>
            <a:avLst/>
            <a:gdLst>
              <a:gd name="T0" fmla="*/ 0 w 427"/>
              <a:gd name="T1" fmla="*/ 0 h 250"/>
              <a:gd name="T2" fmla="*/ 16 w 427"/>
              <a:gd name="T3" fmla="*/ 34 h 250"/>
              <a:gd name="T4" fmla="*/ 36 w 427"/>
              <a:gd name="T5" fmla="*/ 67 h 250"/>
              <a:gd name="T6" fmla="*/ 58 w 427"/>
              <a:gd name="T7" fmla="*/ 97 h 250"/>
              <a:gd name="T8" fmla="*/ 83 w 427"/>
              <a:gd name="T9" fmla="*/ 125 h 250"/>
              <a:gd name="T10" fmla="*/ 110 w 427"/>
              <a:gd name="T11" fmla="*/ 151 h 250"/>
              <a:gd name="T12" fmla="*/ 140 w 427"/>
              <a:gd name="T13" fmla="*/ 174 h 250"/>
              <a:gd name="T14" fmla="*/ 172 w 427"/>
              <a:gd name="T15" fmla="*/ 195 h 250"/>
              <a:gd name="T16" fmla="*/ 206 w 427"/>
              <a:gd name="T17" fmla="*/ 212 h 250"/>
              <a:gd name="T18" fmla="*/ 241 w 427"/>
              <a:gd name="T19" fmla="*/ 227 h 250"/>
              <a:gd name="T20" fmla="*/ 276 w 427"/>
              <a:gd name="T21" fmla="*/ 237 h 250"/>
              <a:gd name="T22" fmla="*/ 314 w 427"/>
              <a:gd name="T23" fmla="*/ 245 h 250"/>
              <a:gd name="T24" fmla="*/ 351 w 427"/>
              <a:gd name="T25" fmla="*/ 249 h 250"/>
              <a:gd name="T26" fmla="*/ 389 w 427"/>
              <a:gd name="T27" fmla="*/ 250 h 250"/>
              <a:gd name="T28" fmla="*/ 427 w 427"/>
              <a:gd name="T29" fmla="*/ 24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250">
                <a:moveTo>
                  <a:pt x="0" y="0"/>
                </a:moveTo>
                <a:lnTo>
                  <a:pt x="16" y="34"/>
                </a:lnTo>
                <a:lnTo>
                  <a:pt x="36" y="67"/>
                </a:lnTo>
                <a:lnTo>
                  <a:pt x="58" y="97"/>
                </a:lnTo>
                <a:lnTo>
                  <a:pt x="83" y="125"/>
                </a:lnTo>
                <a:lnTo>
                  <a:pt x="110" y="151"/>
                </a:lnTo>
                <a:lnTo>
                  <a:pt x="140" y="174"/>
                </a:lnTo>
                <a:lnTo>
                  <a:pt x="172" y="195"/>
                </a:lnTo>
                <a:lnTo>
                  <a:pt x="206" y="212"/>
                </a:lnTo>
                <a:lnTo>
                  <a:pt x="241" y="227"/>
                </a:lnTo>
                <a:lnTo>
                  <a:pt x="276" y="237"/>
                </a:lnTo>
                <a:lnTo>
                  <a:pt x="314" y="245"/>
                </a:lnTo>
                <a:lnTo>
                  <a:pt x="351" y="249"/>
                </a:lnTo>
                <a:lnTo>
                  <a:pt x="389" y="250"/>
                </a:lnTo>
                <a:lnTo>
                  <a:pt x="427" y="24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9091612" y="5727700"/>
            <a:ext cx="973138" cy="565150"/>
          </a:xfrm>
          <a:custGeom>
            <a:avLst/>
            <a:gdLst>
              <a:gd name="T0" fmla="*/ 0 w 1225"/>
              <a:gd name="T1" fmla="*/ 0 h 713"/>
              <a:gd name="T2" fmla="*/ 42 w 1225"/>
              <a:gd name="T3" fmla="*/ 60 h 713"/>
              <a:gd name="T4" fmla="*/ 86 w 1225"/>
              <a:gd name="T5" fmla="*/ 119 h 713"/>
              <a:gd name="T6" fmla="*/ 133 w 1225"/>
              <a:gd name="T7" fmla="*/ 175 h 713"/>
              <a:gd name="T8" fmla="*/ 183 w 1225"/>
              <a:gd name="T9" fmla="*/ 230 h 713"/>
              <a:gd name="T10" fmla="*/ 235 w 1225"/>
              <a:gd name="T11" fmla="*/ 281 h 713"/>
              <a:gd name="T12" fmla="*/ 290 w 1225"/>
              <a:gd name="T13" fmla="*/ 331 h 713"/>
              <a:gd name="T14" fmla="*/ 346 w 1225"/>
              <a:gd name="T15" fmla="*/ 378 h 713"/>
              <a:gd name="T16" fmla="*/ 405 w 1225"/>
              <a:gd name="T17" fmla="*/ 421 h 713"/>
              <a:gd name="T18" fmla="*/ 465 w 1225"/>
              <a:gd name="T19" fmla="*/ 463 h 713"/>
              <a:gd name="T20" fmla="*/ 528 w 1225"/>
              <a:gd name="T21" fmla="*/ 501 h 713"/>
              <a:gd name="T22" fmla="*/ 594 w 1225"/>
              <a:gd name="T23" fmla="*/ 536 h 713"/>
              <a:gd name="T24" fmla="*/ 659 w 1225"/>
              <a:gd name="T25" fmla="*/ 569 h 713"/>
              <a:gd name="T26" fmla="*/ 727 w 1225"/>
              <a:gd name="T27" fmla="*/ 599 h 713"/>
              <a:gd name="T28" fmla="*/ 795 w 1225"/>
              <a:gd name="T29" fmla="*/ 625 h 713"/>
              <a:gd name="T30" fmla="*/ 864 w 1225"/>
              <a:gd name="T31" fmla="*/ 647 h 713"/>
              <a:gd name="T32" fmla="*/ 936 w 1225"/>
              <a:gd name="T33" fmla="*/ 667 h 713"/>
              <a:gd name="T34" fmla="*/ 1007 w 1225"/>
              <a:gd name="T35" fmla="*/ 684 h 713"/>
              <a:gd name="T36" fmla="*/ 1080 w 1225"/>
              <a:gd name="T37" fmla="*/ 697 h 713"/>
              <a:gd name="T38" fmla="*/ 1152 w 1225"/>
              <a:gd name="T39" fmla="*/ 706 h 713"/>
              <a:gd name="T40" fmla="*/ 1225 w 1225"/>
              <a:gd name="T41"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5" h="713">
                <a:moveTo>
                  <a:pt x="0" y="0"/>
                </a:moveTo>
                <a:lnTo>
                  <a:pt x="42" y="60"/>
                </a:lnTo>
                <a:lnTo>
                  <a:pt x="86" y="119"/>
                </a:lnTo>
                <a:lnTo>
                  <a:pt x="133" y="175"/>
                </a:lnTo>
                <a:lnTo>
                  <a:pt x="183" y="230"/>
                </a:lnTo>
                <a:lnTo>
                  <a:pt x="235" y="281"/>
                </a:lnTo>
                <a:lnTo>
                  <a:pt x="290" y="331"/>
                </a:lnTo>
                <a:lnTo>
                  <a:pt x="346" y="378"/>
                </a:lnTo>
                <a:lnTo>
                  <a:pt x="405" y="421"/>
                </a:lnTo>
                <a:lnTo>
                  <a:pt x="465" y="463"/>
                </a:lnTo>
                <a:lnTo>
                  <a:pt x="528" y="501"/>
                </a:lnTo>
                <a:lnTo>
                  <a:pt x="594" y="536"/>
                </a:lnTo>
                <a:lnTo>
                  <a:pt x="659" y="569"/>
                </a:lnTo>
                <a:lnTo>
                  <a:pt x="727" y="599"/>
                </a:lnTo>
                <a:lnTo>
                  <a:pt x="795" y="625"/>
                </a:lnTo>
                <a:lnTo>
                  <a:pt x="864" y="647"/>
                </a:lnTo>
                <a:lnTo>
                  <a:pt x="936" y="667"/>
                </a:lnTo>
                <a:lnTo>
                  <a:pt x="1007" y="684"/>
                </a:lnTo>
                <a:lnTo>
                  <a:pt x="1080" y="697"/>
                </a:lnTo>
                <a:lnTo>
                  <a:pt x="1152" y="706"/>
                </a:lnTo>
                <a:lnTo>
                  <a:pt x="1225" y="71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268912" y="1204914"/>
            <a:ext cx="2379663" cy="275794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513762" y="1866900"/>
            <a:ext cx="0" cy="606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7648575" y="3965575"/>
            <a:ext cx="1863725" cy="2159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5511800" y="2130425"/>
            <a:ext cx="1782763"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364162" y="1425575"/>
            <a:ext cx="744538" cy="642938"/>
          </a:xfrm>
          <a:custGeom>
            <a:avLst/>
            <a:gdLst>
              <a:gd name="T0" fmla="*/ 940 w 940"/>
              <a:gd name="T1" fmla="*/ 0 h 811"/>
              <a:gd name="T2" fmla="*/ 866 w 940"/>
              <a:gd name="T3" fmla="*/ 29 h 811"/>
              <a:gd name="T4" fmla="*/ 793 w 940"/>
              <a:gd name="T5" fmla="*/ 62 h 811"/>
              <a:gd name="T6" fmla="*/ 723 w 940"/>
              <a:gd name="T7" fmla="*/ 97 h 811"/>
              <a:gd name="T8" fmla="*/ 653 w 940"/>
              <a:gd name="T9" fmla="*/ 135 h 811"/>
              <a:gd name="T10" fmla="*/ 587 w 940"/>
              <a:gd name="T11" fmla="*/ 177 h 811"/>
              <a:gd name="T12" fmla="*/ 521 w 940"/>
              <a:gd name="T13" fmla="*/ 223 h 811"/>
              <a:gd name="T14" fmla="*/ 457 w 940"/>
              <a:gd name="T15" fmla="*/ 270 h 811"/>
              <a:gd name="T16" fmla="*/ 396 w 940"/>
              <a:gd name="T17" fmla="*/ 321 h 811"/>
              <a:gd name="T18" fmla="*/ 338 w 940"/>
              <a:gd name="T19" fmla="*/ 373 h 811"/>
              <a:gd name="T20" fmla="*/ 280 w 940"/>
              <a:gd name="T21" fmla="*/ 429 h 811"/>
              <a:gd name="T22" fmla="*/ 227 w 940"/>
              <a:gd name="T23" fmla="*/ 487 h 811"/>
              <a:gd name="T24" fmla="*/ 176 w 940"/>
              <a:gd name="T25" fmla="*/ 548 h 811"/>
              <a:gd name="T26" fmla="*/ 127 w 940"/>
              <a:gd name="T27" fmla="*/ 611 h 811"/>
              <a:gd name="T28" fmla="*/ 83 w 940"/>
              <a:gd name="T29" fmla="*/ 677 h 811"/>
              <a:gd name="T30" fmla="*/ 40 w 940"/>
              <a:gd name="T31" fmla="*/ 743 h 811"/>
              <a:gd name="T32" fmla="*/ 0 w 940"/>
              <a:gd name="T33" fmla="*/ 81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0" h="811">
                <a:moveTo>
                  <a:pt x="940" y="0"/>
                </a:moveTo>
                <a:lnTo>
                  <a:pt x="866" y="29"/>
                </a:lnTo>
                <a:lnTo>
                  <a:pt x="793" y="62"/>
                </a:lnTo>
                <a:lnTo>
                  <a:pt x="723" y="97"/>
                </a:lnTo>
                <a:lnTo>
                  <a:pt x="653" y="135"/>
                </a:lnTo>
                <a:lnTo>
                  <a:pt x="587" y="177"/>
                </a:lnTo>
                <a:lnTo>
                  <a:pt x="521" y="223"/>
                </a:lnTo>
                <a:lnTo>
                  <a:pt x="457" y="270"/>
                </a:lnTo>
                <a:lnTo>
                  <a:pt x="396" y="321"/>
                </a:lnTo>
                <a:lnTo>
                  <a:pt x="338" y="373"/>
                </a:lnTo>
                <a:lnTo>
                  <a:pt x="280" y="429"/>
                </a:lnTo>
                <a:lnTo>
                  <a:pt x="227" y="487"/>
                </a:lnTo>
                <a:lnTo>
                  <a:pt x="176" y="548"/>
                </a:lnTo>
                <a:lnTo>
                  <a:pt x="127" y="611"/>
                </a:lnTo>
                <a:lnTo>
                  <a:pt x="83" y="677"/>
                </a:lnTo>
                <a:lnTo>
                  <a:pt x="40" y="743"/>
                </a:lnTo>
                <a:lnTo>
                  <a:pt x="0" y="81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TextBox 25"/>
          <p:cNvSpPr txBox="1"/>
          <p:nvPr/>
        </p:nvSpPr>
        <p:spPr>
          <a:xfrm>
            <a:off x="11469417" y="1823006"/>
            <a:ext cx="467902" cy="369332"/>
          </a:xfrm>
          <a:prstGeom prst="rect">
            <a:avLst/>
          </a:prstGeom>
          <a:noFill/>
        </p:spPr>
        <p:txBody>
          <a:bodyPr wrap="square" rtlCol="0">
            <a:spAutoFit/>
          </a:bodyPr>
          <a:lstStyle/>
          <a:p>
            <a:r>
              <a:rPr lang="en-US" dirty="0"/>
              <a:t>VP</a:t>
            </a:r>
          </a:p>
        </p:txBody>
      </p:sp>
      <p:sp>
        <p:nvSpPr>
          <p:cNvPr id="27" name="TextBox 26"/>
          <p:cNvSpPr txBox="1"/>
          <p:nvPr/>
        </p:nvSpPr>
        <p:spPr>
          <a:xfrm>
            <a:off x="11469417" y="2377004"/>
            <a:ext cx="467902" cy="369332"/>
          </a:xfrm>
          <a:prstGeom prst="rect">
            <a:avLst/>
          </a:prstGeom>
          <a:noFill/>
        </p:spPr>
        <p:txBody>
          <a:bodyPr wrap="square" rtlCol="0">
            <a:spAutoFit/>
          </a:bodyPr>
          <a:lstStyle/>
          <a:p>
            <a:r>
              <a:rPr lang="en-US" dirty="0"/>
              <a:t>HP</a:t>
            </a:r>
          </a:p>
        </p:txBody>
      </p:sp>
      <p:sp>
        <p:nvSpPr>
          <p:cNvPr id="28" name="TextBox 27"/>
          <p:cNvSpPr txBox="1"/>
          <p:nvPr/>
        </p:nvSpPr>
        <p:spPr>
          <a:xfrm>
            <a:off x="8346486" y="1542020"/>
            <a:ext cx="467902" cy="369332"/>
          </a:xfrm>
          <a:prstGeom prst="rect">
            <a:avLst/>
          </a:prstGeom>
          <a:noFill/>
        </p:spPr>
        <p:txBody>
          <a:bodyPr wrap="square" rtlCol="0">
            <a:spAutoFit/>
          </a:bodyPr>
          <a:lstStyle/>
          <a:p>
            <a:r>
              <a:rPr lang="en-US" dirty="0"/>
              <a:t>e’</a:t>
            </a:r>
          </a:p>
        </p:txBody>
      </p:sp>
      <p:sp>
        <p:nvSpPr>
          <p:cNvPr id="29" name="TextBox 28"/>
          <p:cNvSpPr txBox="1"/>
          <p:nvPr/>
        </p:nvSpPr>
        <p:spPr>
          <a:xfrm>
            <a:off x="10820540" y="636628"/>
            <a:ext cx="467902" cy="369332"/>
          </a:xfrm>
          <a:prstGeom prst="rect">
            <a:avLst/>
          </a:prstGeom>
          <a:noFill/>
        </p:spPr>
        <p:txBody>
          <a:bodyPr wrap="square" rtlCol="0">
            <a:spAutoFit/>
          </a:bodyPr>
          <a:lstStyle/>
          <a:p>
            <a:r>
              <a:rPr lang="en-US" dirty="0"/>
              <a:t>f’</a:t>
            </a:r>
          </a:p>
        </p:txBody>
      </p:sp>
      <p:sp>
        <p:nvSpPr>
          <p:cNvPr id="30" name="TextBox 29"/>
          <p:cNvSpPr txBox="1"/>
          <p:nvPr/>
        </p:nvSpPr>
        <p:spPr>
          <a:xfrm>
            <a:off x="8413161" y="2499281"/>
            <a:ext cx="467902" cy="369332"/>
          </a:xfrm>
          <a:prstGeom prst="rect">
            <a:avLst/>
          </a:prstGeom>
          <a:noFill/>
        </p:spPr>
        <p:txBody>
          <a:bodyPr wrap="square" rtlCol="0">
            <a:spAutoFit/>
          </a:bodyPr>
          <a:lstStyle/>
          <a:p>
            <a:r>
              <a:rPr lang="en-US" dirty="0"/>
              <a:t>e</a:t>
            </a:r>
          </a:p>
        </p:txBody>
      </p:sp>
      <p:sp>
        <p:nvSpPr>
          <p:cNvPr id="31" name="TextBox 30"/>
          <p:cNvSpPr txBox="1"/>
          <p:nvPr/>
        </p:nvSpPr>
        <p:spPr>
          <a:xfrm>
            <a:off x="10820540" y="3578492"/>
            <a:ext cx="467902" cy="369332"/>
          </a:xfrm>
          <a:prstGeom prst="rect">
            <a:avLst/>
          </a:prstGeom>
          <a:noFill/>
        </p:spPr>
        <p:txBody>
          <a:bodyPr wrap="square" rtlCol="0">
            <a:spAutoFit/>
          </a:bodyPr>
          <a:lstStyle/>
          <a:p>
            <a:r>
              <a:rPr lang="en-US" dirty="0"/>
              <a:t>f</a:t>
            </a:r>
          </a:p>
        </p:txBody>
      </p:sp>
      <p:sp>
        <p:nvSpPr>
          <p:cNvPr id="32" name="TextBox 31"/>
          <p:cNvSpPr txBox="1"/>
          <p:nvPr/>
        </p:nvSpPr>
        <p:spPr>
          <a:xfrm rot="1756461">
            <a:off x="10436247" y="5427056"/>
            <a:ext cx="582996" cy="369332"/>
          </a:xfrm>
          <a:prstGeom prst="rect">
            <a:avLst/>
          </a:prstGeom>
          <a:noFill/>
        </p:spPr>
        <p:txBody>
          <a:bodyPr wrap="square" rtlCol="0">
            <a:spAutoFit/>
          </a:bodyPr>
          <a:lstStyle/>
          <a:p>
            <a:r>
              <a:rPr lang="en-US" dirty="0"/>
              <a:t>AVP</a:t>
            </a:r>
          </a:p>
        </p:txBody>
      </p:sp>
      <p:sp>
        <p:nvSpPr>
          <p:cNvPr id="33" name="TextBox 32"/>
          <p:cNvSpPr txBox="1"/>
          <p:nvPr/>
        </p:nvSpPr>
        <p:spPr>
          <a:xfrm rot="1756461">
            <a:off x="7830983" y="3521737"/>
            <a:ext cx="582996" cy="369332"/>
          </a:xfrm>
          <a:prstGeom prst="rect">
            <a:avLst/>
          </a:prstGeom>
          <a:noFill/>
        </p:spPr>
        <p:txBody>
          <a:bodyPr wrap="square" rtlCol="0">
            <a:spAutoFit/>
          </a:bodyPr>
          <a:lstStyle/>
          <a:p>
            <a:r>
              <a:rPr lang="en-US" dirty="0"/>
              <a:t>x</a:t>
            </a:r>
          </a:p>
        </p:txBody>
      </p:sp>
      <p:sp>
        <p:nvSpPr>
          <p:cNvPr id="34" name="TextBox 33"/>
          <p:cNvSpPr txBox="1"/>
          <p:nvPr/>
        </p:nvSpPr>
        <p:spPr>
          <a:xfrm rot="19329555">
            <a:off x="7047720" y="2166231"/>
            <a:ext cx="582996" cy="369332"/>
          </a:xfrm>
          <a:prstGeom prst="rect">
            <a:avLst/>
          </a:prstGeom>
          <a:noFill/>
        </p:spPr>
        <p:txBody>
          <a:bodyPr wrap="square" rtlCol="0">
            <a:spAutoFit/>
          </a:bodyPr>
          <a:lstStyle/>
          <a:p>
            <a:r>
              <a:rPr lang="en-US" dirty="0"/>
              <a:t>AVP</a:t>
            </a:r>
          </a:p>
        </p:txBody>
      </p:sp>
      <p:sp>
        <p:nvSpPr>
          <p:cNvPr id="35" name="TextBox 34"/>
          <p:cNvSpPr txBox="1"/>
          <p:nvPr/>
        </p:nvSpPr>
        <p:spPr>
          <a:xfrm rot="19329555">
            <a:off x="6778990" y="1871250"/>
            <a:ext cx="715538" cy="369332"/>
          </a:xfrm>
          <a:prstGeom prst="rect">
            <a:avLst/>
          </a:prstGeom>
          <a:noFill/>
        </p:spPr>
        <p:txBody>
          <a:bodyPr wrap="square" rtlCol="0">
            <a:spAutoFit/>
          </a:bodyPr>
          <a:lstStyle/>
          <a:p>
            <a:r>
              <a:rPr lang="en-US" dirty="0"/>
              <a:t>AP1</a:t>
            </a:r>
          </a:p>
        </p:txBody>
      </p:sp>
      <p:sp>
        <p:nvSpPr>
          <p:cNvPr id="36" name="TextBox 35"/>
          <p:cNvSpPr txBox="1"/>
          <p:nvPr/>
        </p:nvSpPr>
        <p:spPr>
          <a:xfrm>
            <a:off x="9435447" y="6160571"/>
            <a:ext cx="467902" cy="369332"/>
          </a:xfrm>
          <a:prstGeom prst="rect">
            <a:avLst/>
          </a:prstGeom>
          <a:noFill/>
        </p:spPr>
        <p:txBody>
          <a:bodyPr wrap="square" rtlCol="0">
            <a:spAutoFit/>
          </a:bodyPr>
          <a:lstStyle/>
          <a:p>
            <a:r>
              <a:rPr lang="en-US" dirty="0"/>
              <a:t>f1’</a:t>
            </a:r>
          </a:p>
        </p:txBody>
      </p:sp>
      <p:sp>
        <p:nvSpPr>
          <p:cNvPr id="37" name="TextBox 36"/>
          <p:cNvSpPr txBox="1"/>
          <p:nvPr/>
        </p:nvSpPr>
        <p:spPr>
          <a:xfrm>
            <a:off x="7464311" y="4183517"/>
            <a:ext cx="633002" cy="369332"/>
          </a:xfrm>
          <a:prstGeom prst="rect">
            <a:avLst/>
          </a:prstGeom>
          <a:noFill/>
        </p:spPr>
        <p:txBody>
          <a:bodyPr wrap="square" rtlCol="0">
            <a:spAutoFit/>
          </a:bodyPr>
          <a:lstStyle/>
          <a:p>
            <a:r>
              <a:rPr lang="en-US" dirty="0"/>
              <a:t>e1’</a:t>
            </a:r>
          </a:p>
        </p:txBody>
      </p:sp>
      <p:sp>
        <p:nvSpPr>
          <p:cNvPr id="38" name="Oval 37"/>
          <p:cNvSpPr/>
          <p:nvPr/>
        </p:nvSpPr>
        <p:spPr>
          <a:xfrm>
            <a:off x="5644646" y="1646301"/>
            <a:ext cx="45719" cy="780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rot="19329555">
            <a:off x="5469079" y="1068489"/>
            <a:ext cx="899849" cy="369332"/>
          </a:xfrm>
          <a:prstGeom prst="rect">
            <a:avLst/>
          </a:prstGeom>
          <a:noFill/>
        </p:spPr>
        <p:txBody>
          <a:bodyPr wrap="square" rtlCol="0">
            <a:spAutoFit/>
          </a:bodyPr>
          <a:lstStyle/>
          <a:p>
            <a:r>
              <a:rPr lang="en-US" dirty="0"/>
              <a:t>f1, (e1)</a:t>
            </a:r>
          </a:p>
        </p:txBody>
      </p:sp>
      <p:sp>
        <p:nvSpPr>
          <p:cNvPr id="40" name="TextBox 39"/>
          <p:cNvSpPr txBox="1"/>
          <p:nvPr/>
        </p:nvSpPr>
        <p:spPr>
          <a:xfrm>
            <a:off x="420914" y="933450"/>
            <a:ext cx="4339772" cy="646331"/>
          </a:xfrm>
          <a:prstGeom prst="rect">
            <a:avLst/>
          </a:prstGeom>
          <a:noFill/>
        </p:spPr>
        <p:txBody>
          <a:bodyPr wrap="square" rtlCol="0">
            <a:spAutoFit/>
          </a:bodyPr>
          <a:lstStyle/>
          <a:p>
            <a:r>
              <a:rPr lang="en-US" dirty="0"/>
              <a:t>Obtain the true length of the line (e1’f1’ = True Length).</a:t>
            </a:r>
          </a:p>
        </p:txBody>
      </p:sp>
      <p:sp>
        <p:nvSpPr>
          <p:cNvPr id="41" name="TextBox 40"/>
          <p:cNvSpPr txBox="1"/>
          <p:nvPr/>
        </p:nvSpPr>
        <p:spPr>
          <a:xfrm>
            <a:off x="433079" y="1931315"/>
            <a:ext cx="4339772" cy="1200329"/>
          </a:xfrm>
          <a:prstGeom prst="rect">
            <a:avLst/>
          </a:prstGeom>
          <a:noFill/>
        </p:spPr>
        <p:txBody>
          <a:bodyPr wrap="square" rtlCol="0">
            <a:spAutoFit/>
          </a:bodyPr>
          <a:lstStyle/>
          <a:p>
            <a:r>
              <a:rPr lang="en-US" dirty="0"/>
              <a:t>Draw a reference line which is perpendicular to the projection representing true length (e1’f1’) and separates the planes AVP and AP1.</a:t>
            </a:r>
          </a:p>
        </p:txBody>
      </p:sp>
      <p:sp>
        <p:nvSpPr>
          <p:cNvPr id="42" name="TextBox 41"/>
          <p:cNvSpPr txBox="1"/>
          <p:nvPr/>
        </p:nvSpPr>
        <p:spPr>
          <a:xfrm rot="1756461">
            <a:off x="10639944" y="5118354"/>
            <a:ext cx="582996" cy="369332"/>
          </a:xfrm>
          <a:prstGeom prst="rect">
            <a:avLst/>
          </a:prstGeom>
          <a:noFill/>
        </p:spPr>
        <p:txBody>
          <a:bodyPr wrap="square" rtlCol="0">
            <a:spAutoFit/>
          </a:bodyPr>
          <a:lstStyle/>
          <a:p>
            <a:r>
              <a:rPr lang="en-US" dirty="0"/>
              <a:t>HP</a:t>
            </a:r>
          </a:p>
        </p:txBody>
      </p:sp>
      <p:sp>
        <p:nvSpPr>
          <p:cNvPr id="43" name="TextBox 42"/>
          <p:cNvSpPr txBox="1"/>
          <p:nvPr/>
        </p:nvSpPr>
        <p:spPr>
          <a:xfrm rot="1756461">
            <a:off x="9968722" y="4709479"/>
            <a:ext cx="582996" cy="369332"/>
          </a:xfrm>
          <a:prstGeom prst="rect">
            <a:avLst/>
          </a:prstGeom>
          <a:noFill/>
        </p:spPr>
        <p:txBody>
          <a:bodyPr wrap="square" rtlCol="0">
            <a:spAutoFit/>
          </a:bodyPr>
          <a:lstStyle/>
          <a:p>
            <a:r>
              <a:rPr lang="en-US" dirty="0"/>
              <a:t>y</a:t>
            </a:r>
          </a:p>
        </p:txBody>
      </p:sp>
      <p:sp>
        <p:nvSpPr>
          <p:cNvPr id="44" name="TextBox 43"/>
          <p:cNvSpPr txBox="1"/>
          <p:nvPr/>
        </p:nvSpPr>
        <p:spPr>
          <a:xfrm rot="19329555">
            <a:off x="6189143" y="2415850"/>
            <a:ext cx="715538" cy="369332"/>
          </a:xfrm>
          <a:prstGeom prst="rect">
            <a:avLst/>
          </a:prstGeom>
          <a:noFill/>
        </p:spPr>
        <p:txBody>
          <a:bodyPr wrap="square" rtlCol="0">
            <a:spAutoFit/>
          </a:bodyPr>
          <a:lstStyle/>
          <a:p>
            <a:r>
              <a:rPr lang="en-US" dirty="0"/>
              <a:t>o</a:t>
            </a:r>
          </a:p>
        </p:txBody>
      </p:sp>
      <p:sp>
        <p:nvSpPr>
          <p:cNvPr id="45" name="TextBox 44"/>
          <p:cNvSpPr txBox="1"/>
          <p:nvPr/>
        </p:nvSpPr>
        <p:spPr>
          <a:xfrm>
            <a:off x="380962" y="4499570"/>
            <a:ext cx="5309403" cy="923330"/>
          </a:xfrm>
          <a:prstGeom prst="rect">
            <a:avLst/>
          </a:prstGeom>
          <a:noFill/>
        </p:spPr>
        <p:txBody>
          <a:bodyPr wrap="square" rtlCol="0">
            <a:spAutoFit/>
          </a:bodyPr>
          <a:lstStyle/>
          <a:p>
            <a:r>
              <a:rPr lang="en-US" dirty="0"/>
              <a:t>Measure of1= </a:t>
            </a:r>
            <a:r>
              <a:rPr lang="en-US" dirty="0" err="1"/>
              <a:t>xe</a:t>
            </a:r>
            <a:r>
              <a:rPr lang="en-US" dirty="0"/>
              <a:t>, and oe1 = </a:t>
            </a:r>
            <a:r>
              <a:rPr lang="en-US" dirty="0" err="1"/>
              <a:t>yf</a:t>
            </a:r>
            <a:r>
              <a:rPr lang="en-US" dirty="0"/>
              <a:t>, and taking base “o” find the points f1 and e1 on the projector line passing through “o”. of1 = oe1 (since </a:t>
            </a:r>
            <a:r>
              <a:rPr lang="en-US" dirty="0" err="1"/>
              <a:t>ef</a:t>
            </a:r>
            <a:r>
              <a:rPr lang="en-US" dirty="0"/>
              <a:t> and </a:t>
            </a:r>
            <a:r>
              <a:rPr lang="en-US" dirty="0" err="1"/>
              <a:t>xy</a:t>
            </a:r>
            <a:r>
              <a:rPr lang="en-US" dirty="0"/>
              <a:t> are parallel)</a:t>
            </a:r>
          </a:p>
        </p:txBody>
      </p:sp>
      <p:sp>
        <p:nvSpPr>
          <p:cNvPr id="46" name="TextBox 45"/>
          <p:cNvSpPr txBox="1"/>
          <p:nvPr/>
        </p:nvSpPr>
        <p:spPr>
          <a:xfrm>
            <a:off x="433079" y="3539331"/>
            <a:ext cx="4607729" cy="646331"/>
          </a:xfrm>
          <a:prstGeom prst="rect">
            <a:avLst/>
          </a:prstGeom>
          <a:noFill/>
        </p:spPr>
        <p:txBody>
          <a:bodyPr wrap="square" rtlCol="0">
            <a:spAutoFit/>
          </a:bodyPr>
          <a:lstStyle/>
          <a:p>
            <a:r>
              <a:rPr lang="en-US" dirty="0"/>
              <a:t>Draw end projectors perpendicular to the new reference line passing through point “o”.</a:t>
            </a:r>
          </a:p>
        </p:txBody>
      </p:sp>
    </p:spTree>
    <p:extLst>
      <p:ext uri="{BB962C8B-B14F-4D97-AF65-F5344CB8AC3E}">
        <p14:creationId xmlns:p14="http://schemas.microsoft.com/office/powerpoint/2010/main" val="111386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1000"/>
                                        <p:tgtEl>
                                          <p:spTgt spid="1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1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1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1000"/>
                                        <p:tgtEl>
                                          <p:spTgt spid="2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1000"/>
                                        <p:tgtEl>
                                          <p:spTgt spid="2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left)">
                                      <p:cBhvr>
                                        <p:cTn id="97" dur="1000"/>
                                        <p:tgtEl>
                                          <p:spTgt spid="25"/>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childTnLst>
                          </p:cTn>
                        </p:par>
                        <p:par>
                          <p:cTn id="102" fill="hold">
                            <p:stCondLst>
                              <p:cond delay="1500"/>
                            </p:stCondLst>
                            <p:childTnLst>
                              <p:par>
                                <p:cTn id="103" presetID="10" presetClass="entr" presetSubtype="0"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3" grpId="0" animBg="1"/>
      <p:bldP spid="24" grpId="0" animBg="1"/>
      <p:bldP spid="25" grpId="0" animBg="1"/>
      <p:bldP spid="32" grpId="0"/>
      <p:bldP spid="33" grpId="0"/>
      <p:bldP spid="34" grpId="0"/>
      <p:bldP spid="35" grpId="0"/>
      <p:bldP spid="36" grpId="0"/>
      <p:bldP spid="37" grpId="0"/>
      <p:bldP spid="38" grpId="0" animBg="1"/>
      <p:bldP spid="39" grpId="0"/>
      <p:bldP spid="40" grpId="0"/>
      <p:bldP spid="41" grpId="0"/>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Edge View of a Plane</a:t>
            </a:r>
          </a:p>
        </p:txBody>
      </p:sp>
      <p:sp>
        <p:nvSpPr>
          <p:cNvPr id="3" name="Content Placeholder 2"/>
          <p:cNvSpPr>
            <a:spLocks noGrp="1"/>
          </p:cNvSpPr>
          <p:nvPr>
            <p:ph idx="1"/>
          </p:nvPr>
        </p:nvSpPr>
        <p:spPr>
          <a:xfrm>
            <a:off x="838200" y="1825625"/>
            <a:ext cx="5562600" cy="4351338"/>
          </a:xfrm>
        </p:spPr>
        <p:txBody>
          <a:bodyPr>
            <a:normAutofit/>
          </a:bodyPr>
          <a:lstStyle/>
          <a:p>
            <a:r>
              <a:rPr lang="en-US" sz="1800" dirty="0"/>
              <a:t>As a plane is completely and uniquely defined by three non-collinear points on the plane, we can use these points which form the corners of a triangle that belongs to the plane to delineates a bounded portion of the plane. Views of such triangles are generally used in descriptive geometry to define a plane.</a:t>
            </a:r>
          </a:p>
          <a:p>
            <a:r>
              <a:rPr lang="en-US" sz="1800" dirty="0"/>
              <a:t>Edge view of a plane is the view when you see the plane as a straight line.</a:t>
            </a:r>
          </a:p>
          <a:p>
            <a:r>
              <a:rPr lang="en-US" sz="1800" dirty="0"/>
              <a:t>In order to see a plane in edge view the viewer must assume a position in space where a line in the plane appears as a point.</a:t>
            </a:r>
          </a:p>
          <a:p>
            <a:r>
              <a:rPr lang="en-US" sz="1800" dirty="0"/>
              <a:t>To find the point view of any line lying on a plane, we require true length of that line. So we may require to determine the true length of the line beforehand to solve this problem.</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491" y="1500237"/>
            <a:ext cx="5124023" cy="4343987"/>
          </a:xfrm>
          <a:prstGeom prst="rect">
            <a:avLst/>
          </a:prstGeom>
        </p:spPr>
      </p:pic>
    </p:spTree>
    <p:extLst>
      <p:ext uri="{BB962C8B-B14F-4D97-AF65-F5344CB8AC3E}">
        <p14:creationId xmlns:p14="http://schemas.microsoft.com/office/powerpoint/2010/main" val="20200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Steps to Obtain Edge View of a Plane</a:t>
            </a:r>
          </a:p>
        </p:txBody>
      </p:sp>
      <p:sp>
        <p:nvSpPr>
          <p:cNvPr id="3" name="Content Placeholder 2"/>
          <p:cNvSpPr>
            <a:spLocks noGrp="1"/>
          </p:cNvSpPr>
          <p:nvPr>
            <p:ph idx="1"/>
          </p:nvPr>
        </p:nvSpPr>
        <p:spPr/>
        <p:txBody>
          <a:bodyPr>
            <a:normAutofit/>
          </a:bodyPr>
          <a:lstStyle/>
          <a:p>
            <a:r>
              <a:rPr lang="en-US" sz="1800" dirty="0"/>
              <a:t>Scrutinize the given views to check if any of the given edges of the given plane are represented as true length or not.</a:t>
            </a:r>
          </a:p>
          <a:p>
            <a:r>
              <a:rPr lang="en-US" sz="1800" dirty="0"/>
              <a:t>If the true length is  represented by one of the sides of the plane, then we convert that edge into a point view, which results in conversion of the plane into an edge view.</a:t>
            </a:r>
          </a:p>
          <a:p>
            <a:r>
              <a:rPr lang="en-US" sz="1800" dirty="0"/>
              <a:t>If the true length is  not represented by one of the sides of the plane, then we construct a line which is represented as true length in one of the principal views. (Generally we assign one of the end of this line as one of the vertex of the plane to avoid projection of an extra point).</a:t>
            </a:r>
          </a:p>
          <a:p>
            <a:r>
              <a:rPr lang="en-US" sz="1800" dirty="0"/>
              <a:t>While converting the line into point, the plane automatically will turn into an edge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6060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464457" y="232229"/>
            <a:ext cx="9739086" cy="369332"/>
          </a:xfrm>
          <a:prstGeom prst="rect">
            <a:avLst/>
          </a:prstGeom>
          <a:noFill/>
        </p:spPr>
        <p:txBody>
          <a:bodyPr wrap="square" rtlCol="0">
            <a:spAutoFit/>
          </a:bodyPr>
          <a:lstStyle/>
          <a:p>
            <a:r>
              <a:rPr lang="en-US" dirty="0"/>
              <a:t>Case I: When one of the sides of the plane appear as true length in one of the principal views</a:t>
            </a:r>
          </a:p>
        </p:txBody>
      </p:sp>
      <p:sp>
        <p:nvSpPr>
          <p:cNvPr id="9" name="Line 5"/>
          <p:cNvSpPr>
            <a:spLocks noChangeShapeType="1"/>
          </p:cNvSpPr>
          <p:nvPr/>
        </p:nvSpPr>
        <p:spPr bwMode="auto">
          <a:xfrm>
            <a:off x="3979863" y="4146550"/>
            <a:ext cx="4981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5027613" y="4632325"/>
            <a:ext cx="2547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H="1">
            <a:off x="6323013" y="4632325"/>
            <a:ext cx="1252538" cy="146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H="1" flipV="1">
            <a:off x="5027613" y="4632325"/>
            <a:ext cx="1295400" cy="146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5027613" y="2760663"/>
            <a:ext cx="0" cy="1871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flipV="1">
            <a:off x="6323013" y="3763963"/>
            <a:ext cx="0" cy="2328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V="1">
            <a:off x="7575550" y="2378075"/>
            <a:ext cx="0" cy="2254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5027613" y="2760663"/>
            <a:ext cx="1295400"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6323013" y="2378075"/>
            <a:ext cx="1252538" cy="138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5027613" y="2378075"/>
            <a:ext cx="2547938" cy="382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7575550" y="1762125"/>
            <a:ext cx="4105275"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H="1" flipV="1">
            <a:off x="9537700" y="1455738"/>
            <a:ext cx="341313" cy="2281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6323013" y="2924175"/>
            <a:ext cx="5586413" cy="83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p:nvSpPr>
        <p:spPr bwMode="auto">
          <a:xfrm>
            <a:off x="9966325" y="1719263"/>
            <a:ext cx="147638" cy="584200"/>
          </a:xfrm>
          <a:custGeom>
            <a:avLst/>
            <a:gdLst>
              <a:gd name="T0" fmla="*/ 55 w 93"/>
              <a:gd name="T1" fmla="*/ 368 h 368"/>
              <a:gd name="T2" fmla="*/ 67 w 93"/>
              <a:gd name="T3" fmla="*/ 343 h 368"/>
              <a:gd name="T4" fmla="*/ 78 w 93"/>
              <a:gd name="T5" fmla="*/ 316 h 368"/>
              <a:gd name="T6" fmla="*/ 85 w 93"/>
              <a:gd name="T7" fmla="*/ 288 h 368"/>
              <a:gd name="T8" fmla="*/ 90 w 93"/>
              <a:gd name="T9" fmla="*/ 260 h 368"/>
              <a:gd name="T10" fmla="*/ 93 w 93"/>
              <a:gd name="T11" fmla="*/ 232 h 368"/>
              <a:gd name="T12" fmla="*/ 93 w 93"/>
              <a:gd name="T13" fmla="*/ 204 h 368"/>
              <a:gd name="T14" fmla="*/ 90 w 93"/>
              <a:gd name="T15" fmla="*/ 175 h 368"/>
              <a:gd name="T16" fmla="*/ 84 w 93"/>
              <a:gd name="T17" fmla="*/ 147 h 368"/>
              <a:gd name="T18" fmla="*/ 76 w 93"/>
              <a:gd name="T19" fmla="*/ 120 h 368"/>
              <a:gd name="T20" fmla="*/ 65 w 93"/>
              <a:gd name="T21" fmla="*/ 93 h 368"/>
              <a:gd name="T22" fmla="*/ 52 w 93"/>
              <a:gd name="T23" fmla="*/ 68 h 368"/>
              <a:gd name="T24" fmla="*/ 37 w 93"/>
              <a:gd name="T25" fmla="*/ 44 h 368"/>
              <a:gd name="T26" fmla="*/ 19 w 93"/>
              <a:gd name="T27" fmla="*/ 22 h 368"/>
              <a:gd name="T28" fmla="*/ 0 w 93"/>
              <a:gd name="T2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368">
                <a:moveTo>
                  <a:pt x="55" y="368"/>
                </a:moveTo>
                <a:lnTo>
                  <a:pt x="67" y="343"/>
                </a:lnTo>
                <a:lnTo>
                  <a:pt x="78" y="316"/>
                </a:lnTo>
                <a:lnTo>
                  <a:pt x="85" y="288"/>
                </a:lnTo>
                <a:lnTo>
                  <a:pt x="90" y="260"/>
                </a:lnTo>
                <a:lnTo>
                  <a:pt x="93" y="232"/>
                </a:lnTo>
                <a:lnTo>
                  <a:pt x="93" y="204"/>
                </a:lnTo>
                <a:lnTo>
                  <a:pt x="90" y="175"/>
                </a:lnTo>
                <a:lnTo>
                  <a:pt x="84" y="147"/>
                </a:lnTo>
                <a:lnTo>
                  <a:pt x="76" y="120"/>
                </a:lnTo>
                <a:lnTo>
                  <a:pt x="65" y="93"/>
                </a:lnTo>
                <a:lnTo>
                  <a:pt x="52" y="68"/>
                </a:lnTo>
                <a:lnTo>
                  <a:pt x="37" y="44"/>
                </a:lnTo>
                <a:lnTo>
                  <a:pt x="19" y="2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p:nvSpPr>
        <p:spPr bwMode="auto">
          <a:xfrm>
            <a:off x="11652250" y="2640013"/>
            <a:ext cx="93663" cy="750888"/>
          </a:xfrm>
          <a:custGeom>
            <a:avLst/>
            <a:gdLst>
              <a:gd name="T0" fmla="*/ 55 w 59"/>
              <a:gd name="T1" fmla="*/ 473 h 473"/>
              <a:gd name="T2" fmla="*/ 58 w 59"/>
              <a:gd name="T3" fmla="*/ 414 h 473"/>
              <a:gd name="T4" fmla="*/ 59 w 59"/>
              <a:gd name="T5" fmla="*/ 354 h 473"/>
              <a:gd name="T6" fmla="*/ 56 w 59"/>
              <a:gd name="T7" fmla="*/ 294 h 473"/>
              <a:gd name="T8" fmla="*/ 51 w 59"/>
              <a:gd name="T9" fmla="*/ 234 h 473"/>
              <a:gd name="T10" fmla="*/ 42 w 59"/>
              <a:gd name="T11" fmla="*/ 175 h 473"/>
              <a:gd name="T12" fmla="*/ 31 w 59"/>
              <a:gd name="T13" fmla="*/ 116 h 473"/>
              <a:gd name="T14" fmla="*/ 17 w 59"/>
              <a:gd name="T15" fmla="*/ 58 h 473"/>
              <a:gd name="T16" fmla="*/ 0 w 59"/>
              <a:gd name="T17"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73">
                <a:moveTo>
                  <a:pt x="55" y="473"/>
                </a:moveTo>
                <a:lnTo>
                  <a:pt x="58" y="414"/>
                </a:lnTo>
                <a:lnTo>
                  <a:pt x="59" y="354"/>
                </a:lnTo>
                <a:lnTo>
                  <a:pt x="56" y="294"/>
                </a:lnTo>
                <a:lnTo>
                  <a:pt x="51" y="234"/>
                </a:lnTo>
                <a:lnTo>
                  <a:pt x="42" y="175"/>
                </a:lnTo>
                <a:lnTo>
                  <a:pt x="31" y="116"/>
                </a:lnTo>
                <a:lnTo>
                  <a:pt x="17" y="5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a:off x="10109200" y="1997075"/>
            <a:ext cx="1616075" cy="954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extBox 24"/>
          <p:cNvSpPr txBox="1"/>
          <p:nvPr/>
        </p:nvSpPr>
        <p:spPr>
          <a:xfrm>
            <a:off x="8648317" y="3763963"/>
            <a:ext cx="467902" cy="369332"/>
          </a:xfrm>
          <a:prstGeom prst="rect">
            <a:avLst/>
          </a:prstGeom>
          <a:noFill/>
        </p:spPr>
        <p:txBody>
          <a:bodyPr wrap="square" rtlCol="0">
            <a:spAutoFit/>
          </a:bodyPr>
          <a:lstStyle/>
          <a:p>
            <a:r>
              <a:rPr lang="en-US" dirty="0"/>
              <a:t>VP</a:t>
            </a:r>
          </a:p>
        </p:txBody>
      </p:sp>
      <p:sp>
        <p:nvSpPr>
          <p:cNvPr id="26" name="TextBox 25"/>
          <p:cNvSpPr txBox="1"/>
          <p:nvPr/>
        </p:nvSpPr>
        <p:spPr>
          <a:xfrm>
            <a:off x="8648317" y="4133295"/>
            <a:ext cx="467902" cy="369332"/>
          </a:xfrm>
          <a:prstGeom prst="rect">
            <a:avLst/>
          </a:prstGeom>
          <a:noFill/>
        </p:spPr>
        <p:txBody>
          <a:bodyPr wrap="square" rtlCol="0">
            <a:spAutoFit/>
          </a:bodyPr>
          <a:lstStyle/>
          <a:p>
            <a:r>
              <a:rPr lang="en-US" dirty="0"/>
              <a:t>HP</a:t>
            </a:r>
          </a:p>
        </p:txBody>
      </p:sp>
      <p:sp>
        <p:nvSpPr>
          <p:cNvPr id="27" name="TextBox 26"/>
          <p:cNvSpPr txBox="1"/>
          <p:nvPr/>
        </p:nvSpPr>
        <p:spPr>
          <a:xfrm>
            <a:off x="4793661" y="4484687"/>
            <a:ext cx="467902" cy="369332"/>
          </a:xfrm>
          <a:prstGeom prst="rect">
            <a:avLst/>
          </a:prstGeom>
          <a:noFill/>
        </p:spPr>
        <p:txBody>
          <a:bodyPr wrap="square" rtlCol="0">
            <a:spAutoFit/>
          </a:bodyPr>
          <a:lstStyle/>
          <a:p>
            <a:r>
              <a:rPr lang="en-US" dirty="0"/>
              <a:t>a</a:t>
            </a:r>
          </a:p>
        </p:txBody>
      </p:sp>
      <p:sp>
        <p:nvSpPr>
          <p:cNvPr id="28" name="TextBox 27"/>
          <p:cNvSpPr txBox="1"/>
          <p:nvPr/>
        </p:nvSpPr>
        <p:spPr>
          <a:xfrm>
            <a:off x="6236699" y="6039922"/>
            <a:ext cx="467902" cy="369332"/>
          </a:xfrm>
          <a:prstGeom prst="rect">
            <a:avLst/>
          </a:prstGeom>
          <a:noFill/>
        </p:spPr>
        <p:txBody>
          <a:bodyPr wrap="square" rtlCol="0">
            <a:spAutoFit/>
          </a:bodyPr>
          <a:lstStyle/>
          <a:p>
            <a:r>
              <a:rPr lang="en-US" dirty="0"/>
              <a:t>b</a:t>
            </a:r>
          </a:p>
        </p:txBody>
      </p:sp>
      <p:sp>
        <p:nvSpPr>
          <p:cNvPr id="29" name="TextBox 28"/>
          <p:cNvSpPr txBox="1"/>
          <p:nvPr/>
        </p:nvSpPr>
        <p:spPr>
          <a:xfrm>
            <a:off x="7570403" y="4426505"/>
            <a:ext cx="467902" cy="369332"/>
          </a:xfrm>
          <a:prstGeom prst="rect">
            <a:avLst/>
          </a:prstGeom>
          <a:noFill/>
        </p:spPr>
        <p:txBody>
          <a:bodyPr wrap="square" rtlCol="0">
            <a:spAutoFit/>
          </a:bodyPr>
          <a:lstStyle/>
          <a:p>
            <a:r>
              <a:rPr lang="en-US" dirty="0"/>
              <a:t>c</a:t>
            </a:r>
          </a:p>
        </p:txBody>
      </p:sp>
      <p:sp>
        <p:nvSpPr>
          <p:cNvPr id="30" name="TextBox 29"/>
          <p:cNvSpPr txBox="1"/>
          <p:nvPr/>
        </p:nvSpPr>
        <p:spPr>
          <a:xfrm>
            <a:off x="4788785" y="2575996"/>
            <a:ext cx="467902" cy="369332"/>
          </a:xfrm>
          <a:prstGeom prst="rect">
            <a:avLst/>
          </a:prstGeom>
          <a:noFill/>
        </p:spPr>
        <p:txBody>
          <a:bodyPr wrap="square" rtlCol="0">
            <a:spAutoFit/>
          </a:bodyPr>
          <a:lstStyle/>
          <a:p>
            <a:r>
              <a:rPr lang="en-US" dirty="0"/>
              <a:t>a’</a:t>
            </a:r>
          </a:p>
        </p:txBody>
      </p:sp>
      <p:sp>
        <p:nvSpPr>
          <p:cNvPr id="31" name="TextBox 30"/>
          <p:cNvSpPr txBox="1"/>
          <p:nvPr/>
        </p:nvSpPr>
        <p:spPr>
          <a:xfrm>
            <a:off x="6337314" y="3702272"/>
            <a:ext cx="467902" cy="369332"/>
          </a:xfrm>
          <a:prstGeom prst="rect">
            <a:avLst/>
          </a:prstGeom>
          <a:noFill/>
        </p:spPr>
        <p:txBody>
          <a:bodyPr wrap="square" rtlCol="0">
            <a:spAutoFit/>
          </a:bodyPr>
          <a:lstStyle/>
          <a:p>
            <a:r>
              <a:rPr lang="en-US" dirty="0"/>
              <a:t>b’</a:t>
            </a:r>
          </a:p>
        </p:txBody>
      </p:sp>
      <p:sp>
        <p:nvSpPr>
          <p:cNvPr id="32" name="TextBox 31"/>
          <p:cNvSpPr txBox="1"/>
          <p:nvPr/>
        </p:nvSpPr>
        <p:spPr>
          <a:xfrm>
            <a:off x="7531100" y="2039939"/>
            <a:ext cx="467902" cy="369332"/>
          </a:xfrm>
          <a:prstGeom prst="rect">
            <a:avLst/>
          </a:prstGeom>
          <a:noFill/>
        </p:spPr>
        <p:txBody>
          <a:bodyPr wrap="square" rtlCol="0">
            <a:spAutoFit/>
          </a:bodyPr>
          <a:lstStyle/>
          <a:p>
            <a:r>
              <a:rPr lang="en-US" dirty="0"/>
              <a:t>c’</a:t>
            </a:r>
          </a:p>
        </p:txBody>
      </p:sp>
      <p:sp>
        <p:nvSpPr>
          <p:cNvPr id="33" name="TextBox 32"/>
          <p:cNvSpPr txBox="1"/>
          <p:nvPr/>
        </p:nvSpPr>
        <p:spPr>
          <a:xfrm>
            <a:off x="10103948" y="1577459"/>
            <a:ext cx="883599" cy="369332"/>
          </a:xfrm>
          <a:prstGeom prst="rect">
            <a:avLst/>
          </a:prstGeom>
          <a:noFill/>
        </p:spPr>
        <p:txBody>
          <a:bodyPr wrap="square" rtlCol="0">
            <a:spAutoFit/>
          </a:bodyPr>
          <a:lstStyle/>
          <a:p>
            <a:r>
              <a:rPr lang="en-US" dirty="0"/>
              <a:t>a1 (c1)</a:t>
            </a:r>
          </a:p>
        </p:txBody>
      </p:sp>
      <p:sp>
        <p:nvSpPr>
          <p:cNvPr id="34" name="TextBox 33"/>
          <p:cNvSpPr txBox="1"/>
          <p:nvPr/>
        </p:nvSpPr>
        <p:spPr>
          <a:xfrm>
            <a:off x="11772619" y="2820987"/>
            <a:ext cx="467902" cy="369332"/>
          </a:xfrm>
          <a:prstGeom prst="rect">
            <a:avLst/>
          </a:prstGeom>
          <a:noFill/>
        </p:spPr>
        <p:txBody>
          <a:bodyPr wrap="square" rtlCol="0">
            <a:spAutoFit/>
          </a:bodyPr>
          <a:lstStyle/>
          <a:p>
            <a:r>
              <a:rPr lang="en-US" dirty="0"/>
              <a:t>b1</a:t>
            </a:r>
          </a:p>
        </p:txBody>
      </p:sp>
      <p:sp>
        <p:nvSpPr>
          <p:cNvPr id="35" name="TextBox 34"/>
          <p:cNvSpPr txBox="1"/>
          <p:nvPr/>
        </p:nvSpPr>
        <p:spPr>
          <a:xfrm>
            <a:off x="670935" y="1087335"/>
            <a:ext cx="4785790" cy="646331"/>
          </a:xfrm>
          <a:prstGeom prst="rect">
            <a:avLst/>
          </a:prstGeom>
          <a:noFill/>
        </p:spPr>
        <p:txBody>
          <a:bodyPr wrap="square" rtlCol="0">
            <a:spAutoFit/>
          </a:bodyPr>
          <a:lstStyle/>
          <a:p>
            <a:r>
              <a:rPr lang="en-US" dirty="0"/>
              <a:t>Since ac is parallel with VP, projection </a:t>
            </a:r>
            <a:r>
              <a:rPr lang="en-US" dirty="0" err="1"/>
              <a:t>a’c</a:t>
            </a:r>
            <a:r>
              <a:rPr lang="en-US" dirty="0"/>
              <a:t>’ appears as a true length.</a:t>
            </a:r>
          </a:p>
        </p:txBody>
      </p:sp>
      <p:sp>
        <p:nvSpPr>
          <p:cNvPr id="36" name="TextBox 35"/>
          <p:cNvSpPr txBox="1"/>
          <p:nvPr/>
        </p:nvSpPr>
        <p:spPr>
          <a:xfrm>
            <a:off x="704823" y="1916869"/>
            <a:ext cx="4785790" cy="646331"/>
          </a:xfrm>
          <a:prstGeom prst="rect">
            <a:avLst/>
          </a:prstGeom>
          <a:noFill/>
        </p:spPr>
        <p:txBody>
          <a:bodyPr wrap="square" rtlCol="0">
            <a:spAutoFit/>
          </a:bodyPr>
          <a:lstStyle/>
          <a:p>
            <a:r>
              <a:rPr lang="en-US" dirty="0"/>
              <a:t>While converting </a:t>
            </a:r>
            <a:r>
              <a:rPr lang="en-US" dirty="0" err="1"/>
              <a:t>a’c</a:t>
            </a:r>
            <a:r>
              <a:rPr lang="en-US" dirty="0"/>
              <a:t>’ into a point view, plane </a:t>
            </a:r>
            <a:r>
              <a:rPr lang="en-US" dirty="0" err="1"/>
              <a:t>abc</a:t>
            </a:r>
            <a:r>
              <a:rPr lang="en-US" dirty="0"/>
              <a:t> appears as an edge view.</a:t>
            </a:r>
          </a:p>
        </p:txBody>
      </p:sp>
      <p:sp>
        <p:nvSpPr>
          <p:cNvPr id="37" name="TextBox 36"/>
          <p:cNvSpPr txBox="1"/>
          <p:nvPr/>
        </p:nvSpPr>
        <p:spPr>
          <a:xfrm rot="4861351">
            <a:off x="9966325" y="3401258"/>
            <a:ext cx="467902" cy="369332"/>
          </a:xfrm>
          <a:prstGeom prst="rect">
            <a:avLst/>
          </a:prstGeom>
          <a:noFill/>
        </p:spPr>
        <p:txBody>
          <a:bodyPr wrap="square" rtlCol="0">
            <a:spAutoFit/>
          </a:bodyPr>
          <a:lstStyle/>
          <a:p>
            <a:r>
              <a:rPr lang="en-US" dirty="0"/>
              <a:t>AP</a:t>
            </a:r>
          </a:p>
        </p:txBody>
      </p:sp>
      <p:sp>
        <p:nvSpPr>
          <p:cNvPr id="38" name="TextBox 37"/>
          <p:cNvSpPr txBox="1"/>
          <p:nvPr/>
        </p:nvSpPr>
        <p:spPr>
          <a:xfrm rot="4861351">
            <a:off x="9394237" y="3510689"/>
            <a:ext cx="467902" cy="369332"/>
          </a:xfrm>
          <a:prstGeom prst="rect">
            <a:avLst/>
          </a:prstGeom>
          <a:noFill/>
        </p:spPr>
        <p:txBody>
          <a:bodyPr wrap="square" rtlCol="0">
            <a:spAutoFit/>
          </a:bodyPr>
          <a:lstStyle/>
          <a:p>
            <a:r>
              <a:rPr lang="en-US" dirty="0"/>
              <a:t>VP</a:t>
            </a:r>
          </a:p>
        </p:txBody>
      </p:sp>
    </p:spTree>
    <p:extLst>
      <p:ext uri="{BB962C8B-B14F-4D97-AF65-F5344CB8AC3E}">
        <p14:creationId xmlns:p14="http://schemas.microsoft.com/office/powerpoint/2010/main" val="263149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1000"/>
                                        <p:tgtEl>
                                          <p:spTgt spid="2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1000"/>
                                        <p:tgtEl>
                                          <p:spTgt spid="19"/>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1000"/>
                                        <p:tgtEl>
                                          <p:spTgt spid="2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1000"/>
                                        <p:tgtEl>
                                          <p:spTgt spid="23"/>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33" grpId="0"/>
      <p:bldP spid="34" grpId="0"/>
      <p:bldP spid="35"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4457" y="232229"/>
            <a:ext cx="9739086" cy="369332"/>
          </a:xfrm>
          <a:prstGeom prst="rect">
            <a:avLst/>
          </a:prstGeom>
          <a:noFill/>
        </p:spPr>
        <p:txBody>
          <a:bodyPr wrap="square" rtlCol="0">
            <a:spAutoFit/>
          </a:bodyPr>
          <a:lstStyle/>
          <a:p>
            <a:r>
              <a:rPr lang="en-US" dirty="0"/>
              <a:t>Case I: When none of the sides of the plane appear as true length in one of the principal views</a:t>
            </a:r>
          </a:p>
        </p:txBody>
      </p:sp>
      <p:sp>
        <p:nvSpPr>
          <p:cNvPr id="35" name="TextBox 34"/>
          <p:cNvSpPr txBox="1"/>
          <p:nvPr/>
        </p:nvSpPr>
        <p:spPr>
          <a:xfrm>
            <a:off x="670935" y="1087335"/>
            <a:ext cx="7859670" cy="923330"/>
          </a:xfrm>
          <a:prstGeom prst="rect">
            <a:avLst/>
          </a:prstGeom>
          <a:noFill/>
        </p:spPr>
        <p:txBody>
          <a:bodyPr wrap="square" rtlCol="0">
            <a:spAutoFit/>
          </a:bodyPr>
          <a:lstStyle/>
          <a:p>
            <a:r>
              <a:rPr lang="en-US" dirty="0"/>
              <a:t>Since none of the sides of the plane are parallel with either of the principle planes, we construct a line( cx) which is parallel to VP, that is, the projection of line in front view appears as true length (</a:t>
            </a:r>
            <a:r>
              <a:rPr lang="en-US" dirty="0" err="1"/>
              <a:t>x’c</a:t>
            </a:r>
            <a:r>
              <a:rPr lang="en-US" dirty="0"/>
              <a:t>’ = True Length).</a:t>
            </a:r>
          </a:p>
        </p:txBody>
      </p:sp>
      <p:sp>
        <p:nvSpPr>
          <p:cNvPr id="7" name="Line 5"/>
          <p:cNvSpPr>
            <a:spLocks noChangeShapeType="1"/>
          </p:cNvSpPr>
          <p:nvPr/>
        </p:nvSpPr>
        <p:spPr bwMode="auto">
          <a:xfrm>
            <a:off x="5249863" y="4367213"/>
            <a:ext cx="383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922963" y="4803775"/>
            <a:ext cx="2168525" cy="458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7"/>
          <p:cNvSpPr>
            <a:spLocks noChangeShapeType="1"/>
          </p:cNvSpPr>
          <p:nvPr/>
        </p:nvSpPr>
        <p:spPr bwMode="auto">
          <a:xfrm flipH="1">
            <a:off x="6683375" y="5262563"/>
            <a:ext cx="1408113" cy="1130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8"/>
          <p:cNvSpPr>
            <a:spLocks noChangeShapeType="1"/>
          </p:cNvSpPr>
          <p:nvPr/>
        </p:nvSpPr>
        <p:spPr bwMode="auto">
          <a:xfrm flipH="1" flipV="1">
            <a:off x="5922963" y="4803775"/>
            <a:ext cx="760413"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9"/>
          <p:cNvSpPr>
            <a:spLocks noChangeShapeType="1"/>
          </p:cNvSpPr>
          <p:nvPr/>
        </p:nvSpPr>
        <p:spPr bwMode="auto">
          <a:xfrm flipV="1">
            <a:off x="5922963" y="3148013"/>
            <a:ext cx="0" cy="1655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0"/>
          <p:cNvSpPr>
            <a:spLocks noChangeShapeType="1"/>
          </p:cNvSpPr>
          <p:nvPr/>
        </p:nvSpPr>
        <p:spPr bwMode="auto">
          <a:xfrm flipV="1">
            <a:off x="6683375" y="4170363"/>
            <a:ext cx="0" cy="2222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1"/>
          <p:cNvSpPr>
            <a:spLocks noChangeShapeType="1"/>
          </p:cNvSpPr>
          <p:nvPr/>
        </p:nvSpPr>
        <p:spPr bwMode="auto">
          <a:xfrm flipV="1">
            <a:off x="8091488" y="2722563"/>
            <a:ext cx="0" cy="2540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2"/>
          <p:cNvSpPr>
            <a:spLocks noChangeShapeType="1"/>
          </p:cNvSpPr>
          <p:nvPr/>
        </p:nvSpPr>
        <p:spPr bwMode="auto">
          <a:xfrm>
            <a:off x="5922963" y="3148013"/>
            <a:ext cx="765175"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3"/>
          <p:cNvSpPr>
            <a:spLocks noChangeShapeType="1"/>
          </p:cNvSpPr>
          <p:nvPr/>
        </p:nvSpPr>
        <p:spPr bwMode="auto">
          <a:xfrm flipV="1">
            <a:off x="6688138" y="2722563"/>
            <a:ext cx="140335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4"/>
          <p:cNvSpPr>
            <a:spLocks noChangeShapeType="1"/>
          </p:cNvSpPr>
          <p:nvPr/>
        </p:nvSpPr>
        <p:spPr bwMode="auto">
          <a:xfrm flipH="1">
            <a:off x="5922963" y="2722563"/>
            <a:ext cx="216852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5"/>
          <p:cNvSpPr>
            <a:spLocks noChangeShapeType="1"/>
          </p:cNvSpPr>
          <p:nvPr/>
        </p:nvSpPr>
        <p:spPr bwMode="auto">
          <a:xfrm flipH="1">
            <a:off x="6142038" y="5262563"/>
            <a:ext cx="1949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p:cNvSpPr>
            <a:spLocks noChangeShapeType="1"/>
          </p:cNvSpPr>
          <p:nvPr/>
        </p:nvSpPr>
        <p:spPr bwMode="auto">
          <a:xfrm flipV="1">
            <a:off x="6142038" y="3443288"/>
            <a:ext cx="0" cy="181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7"/>
          <p:cNvSpPr>
            <a:spLocks noChangeShapeType="1"/>
          </p:cNvSpPr>
          <p:nvPr/>
        </p:nvSpPr>
        <p:spPr bwMode="auto">
          <a:xfrm flipV="1">
            <a:off x="6142038" y="2722563"/>
            <a:ext cx="1949450" cy="720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8"/>
          <p:cNvSpPr>
            <a:spLocks noChangeShapeType="1"/>
          </p:cNvSpPr>
          <p:nvPr/>
        </p:nvSpPr>
        <p:spPr bwMode="auto">
          <a:xfrm flipV="1">
            <a:off x="8091488" y="1611313"/>
            <a:ext cx="3009900" cy="1111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19"/>
          <p:cNvSpPr>
            <a:spLocks noChangeShapeType="1"/>
          </p:cNvSpPr>
          <p:nvPr/>
        </p:nvSpPr>
        <p:spPr bwMode="auto">
          <a:xfrm>
            <a:off x="9056688" y="1027113"/>
            <a:ext cx="1100138" cy="2986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0"/>
          <p:cNvSpPr>
            <a:spLocks noChangeShapeType="1"/>
          </p:cNvSpPr>
          <p:nvPr/>
        </p:nvSpPr>
        <p:spPr bwMode="auto">
          <a:xfrm flipV="1">
            <a:off x="6683375" y="2239963"/>
            <a:ext cx="5226050" cy="1930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1"/>
          <p:cNvSpPr>
            <a:spLocks noChangeShapeType="1"/>
          </p:cNvSpPr>
          <p:nvPr/>
        </p:nvSpPr>
        <p:spPr bwMode="auto">
          <a:xfrm flipV="1">
            <a:off x="5922963" y="1492250"/>
            <a:ext cx="4479925" cy="1655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p:cNvSpPr>
            <a:spLocks/>
          </p:cNvSpPr>
          <p:nvPr/>
        </p:nvSpPr>
        <p:spPr bwMode="auto">
          <a:xfrm>
            <a:off x="9639300" y="1531938"/>
            <a:ext cx="165100" cy="427038"/>
          </a:xfrm>
          <a:custGeom>
            <a:avLst/>
            <a:gdLst>
              <a:gd name="T0" fmla="*/ 297 w 312"/>
              <a:gd name="T1" fmla="*/ 807 h 807"/>
              <a:gd name="T2" fmla="*/ 305 w 312"/>
              <a:gd name="T3" fmla="*/ 752 h 807"/>
              <a:gd name="T4" fmla="*/ 311 w 312"/>
              <a:gd name="T5" fmla="*/ 695 h 807"/>
              <a:gd name="T6" fmla="*/ 312 w 312"/>
              <a:gd name="T7" fmla="*/ 639 h 807"/>
              <a:gd name="T8" fmla="*/ 310 w 312"/>
              <a:gd name="T9" fmla="*/ 583 h 807"/>
              <a:gd name="T10" fmla="*/ 304 w 312"/>
              <a:gd name="T11" fmla="*/ 526 h 807"/>
              <a:gd name="T12" fmla="*/ 294 w 312"/>
              <a:gd name="T13" fmla="*/ 470 h 807"/>
              <a:gd name="T14" fmla="*/ 279 w 312"/>
              <a:gd name="T15" fmla="*/ 416 h 807"/>
              <a:gd name="T16" fmla="*/ 262 w 312"/>
              <a:gd name="T17" fmla="*/ 362 h 807"/>
              <a:gd name="T18" fmla="*/ 241 w 312"/>
              <a:gd name="T19" fmla="*/ 309 h 807"/>
              <a:gd name="T20" fmla="*/ 216 w 312"/>
              <a:gd name="T21" fmla="*/ 259 h 807"/>
              <a:gd name="T22" fmla="*/ 187 w 312"/>
              <a:gd name="T23" fmla="*/ 210 h 807"/>
              <a:gd name="T24" fmla="*/ 156 w 312"/>
              <a:gd name="T25" fmla="*/ 162 h 807"/>
              <a:gd name="T26" fmla="*/ 121 w 312"/>
              <a:gd name="T27" fmla="*/ 118 h 807"/>
              <a:gd name="T28" fmla="*/ 84 w 312"/>
              <a:gd name="T29" fmla="*/ 76 h 807"/>
              <a:gd name="T30" fmla="*/ 42 w 312"/>
              <a:gd name="T31" fmla="*/ 37 h 807"/>
              <a:gd name="T32" fmla="*/ 0 w 312"/>
              <a:gd name="T33"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2" h="807">
                <a:moveTo>
                  <a:pt x="297" y="807"/>
                </a:moveTo>
                <a:lnTo>
                  <a:pt x="305" y="752"/>
                </a:lnTo>
                <a:lnTo>
                  <a:pt x="311" y="695"/>
                </a:lnTo>
                <a:lnTo>
                  <a:pt x="312" y="639"/>
                </a:lnTo>
                <a:lnTo>
                  <a:pt x="310" y="583"/>
                </a:lnTo>
                <a:lnTo>
                  <a:pt x="304" y="526"/>
                </a:lnTo>
                <a:lnTo>
                  <a:pt x="294" y="470"/>
                </a:lnTo>
                <a:lnTo>
                  <a:pt x="279" y="416"/>
                </a:lnTo>
                <a:lnTo>
                  <a:pt x="262" y="362"/>
                </a:lnTo>
                <a:lnTo>
                  <a:pt x="241" y="309"/>
                </a:lnTo>
                <a:lnTo>
                  <a:pt x="216" y="259"/>
                </a:lnTo>
                <a:lnTo>
                  <a:pt x="187" y="210"/>
                </a:lnTo>
                <a:lnTo>
                  <a:pt x="156" y="162"/>
                </a:lnTo>
                <a:lnTo>
                  <a:pt x="121" y="118"/>
                </a:lnTo>
                <a:lnTo>
                  <a:pt x="84" y="76"/>
                </a:lnTo>
                <a:lnTo>
                  <a:pt x="42" y="3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p:cNvSpPr>
            <a:spLocks/>
          </p:cNvSpPr>
          <p:nvPr/>
        </p:nvSpPr>
        <p:spPr bwMode="auto">
          <a:xfrm>
            <a:off x="11501438" y="1939925"/>
            <a:ext cx="292100" cy="793750"/>
          </a:xfrm>
          <a:custGeom>
            <a:avLst/>
            <a:gdLst>
              <a:gd name="T0" fmla="*/ 552 w 552"/>
              <a:gd name="T1" fmla="*/ 1501 h 1501"/>
              <a:gd name="T2" fmla="*/ 532 w 552"/>
              <a:gd name="T3" fmla="*/ 1379 h 1501"/>
              <a:gd name="T4" fmla="*/ 509 w 552"/>
              <a:gd name="T5" fmla="*/ 1256 h 1501"/>
              <a:gd name="T6" fmla="*/ 482 w 552"/>
              <a:gd name="T7" fmla="*/ 1135 h 1501"/>
              <a:gd name="T8" fmla="*/ 450 w 552"/>
              <a:gd name="T9" fmla="*/ 1016 h 1501"/>
              <a:gd name="T10" fmla="*/ 416 w 552"/>
              <a:gd name="T11" fmla="*/ 897 h 1501"/>
              <a:gd name="T12" fmla="*/ 375 w 552"/>
              <a:gd name="T13" fmla="*/ 779 h 1501"/>
              <a:gd name="T14" fmla="*/ 334 w 552"/>
              <a:gd name="T15" fmla="*/ 663 h 1501"/>
              <a:gd name="T16" fmla="*/ 286 w 552"/>
              <a:gd name="T17" fmla="*/ 548 h 1501"/>
              <a:gd name="T18" fmla="*/ 236 w 552"/>
              <a:gd name="T19" fmla="*/ 435 h 1501"/>
              <a:gd name="T20" fmla="*/ 182 w 552"/>
              <a:gd name="T21" fmla="*/ 322 h 1501"/>
              <a:gd name="T22" fmla="*/ 125 w 552"/>
              <a:gd name="T23" fmla="*/ 213 h 1501"/>
              <a:gd name="T24" fmla="*/ 63 w 552"/>
              <a:gd name="T25" fmla="*/ 105 h 1501"/>
              <a:gd name="T26" fmla="*/ 0 w 552"/>
              <a:gd name="T27"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1501">
                <a:moveTo>
                  <a:pt x="552" y="1501"/>
                </a:moveTo>
                <a:lnTo>
                  <a:pt x="532" y="1379"/>
                </a:lnTo>
                <a:lnTo>
                  <a:pt x="509" y="1256"/>
                </a:lnTo>
                <a:lnTo>
                  <a:pt x="482" y="1135"/>
                </a:lnTo>
                <a:lnTo>
                  <a:pt x="450" y="1016"/>
                </a:lnTo>
                <a:lnTo>
                  <a:pt x="416" y="897"/>
                </a:lnTo>
                <a:lnTo>
                  <a:pt x="375" y="779"/>
                </a:lnTo>
                <a:lnTo>
                  <a:pt x="334" y="663"/>
                </a:lnTo>
                <a:lnTo>
                  <a:pt x="286" y="548"/>
                </a:lnTo>
                <a:lnTo>
                  <a:pt x="236" y="435"/>
                </a:lnTo>
                <a:lnTo>
                  <a:pt x="182" y="322"/>
                </a:lnTo>
                <a:lnTo>
                  <a:pt x="125" y="213"/>
                </a:lnTo>
                <a:lnTo>
                  <a:pt x="63" y="10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p:cNvSpPr>
            <a:spLocks/>
          </p:cNvSpPr>
          <p:nvPr/>
        </p:nvSpPr>
        <p:spPr bwMode="auto">
          <a:xfrm>
            <a:off x="10220325" y="1687513"/>
            <a:ext cx="161925" cy="439738"/>
          </a:xfrm>
          <a:custGeom>
            <a:avLst/>
            <a:gdLst>
              <a:gd name="T0" fmla="*/ 305 w 305"/>
              <a:gd name="T1" fmla="*/ 831 h 831"/>
              <a:gd name="T2" fmla="*/ 297 w 305"/>
              <a:gd name="T3" fmla="*/ 750 h 831"/>
              <a:gd name="T4" fmla="*/ 284 w 305"/>
              <a:gd name="T5" fmla="*/ 669 h 831"/>
              <a:gd name="T6" fmla="*/ 266 w 305"/>
              <a:gd name="T7" fmla="*/ 590 h 831"/>
              <a:gd name="T8" fmla="*/ 246 w 305"/>
              <a:gd name="T9" fmla="*/ 511 h 831"/>
              <a:gd name="T10" fmla="*/ 222 w 305"/>
              <a:gd name="T11" fmla="*/ 433 h 831"/>
              <a:gd name="T12" fmla="*/ 193 w 305"/>
              <a:gd name="T13" fmla="*/ 357 h 831"/>
              <a:gd name="T14" fmla="*/ 161 w 305"/>
              <a:gd name="T15" fmla="*/ 282 h 831"/>
              <a:gd name="T16" fmla="*/ 127 w 305"/>
              <a:gd name="T17" fmla="*/ 209 h 831"/>
              <a:gd name="T18" fmla="*/ 88 w 305"/>
              <a:gd name="T19" fmla="*/ 137 h 831"/>
              <a:gd name="T20" fmla="*/ 45 w 305"/>
              <a:gd name="T21" fmla="*/ 68 h 831"/>
              <a:gd name="T22" fmla="*/ 0 w 305"/>
              <a:gd name="T23"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831">
                <a:moveTo>
                  <a:pt x="305" y="831"/>
                </a:moveTo>
                <a:lnTo>
                  <a:pt x="297" y="750"/>
                </a:lnTo>
                <a:lnTo>
                  <a:pt x="284" y="669"/>
                </a:lnTo>
                <a:lnTo>
                  <a:pt x="266" y="590"/>
                </a:lnTo>
                <a:lnTo>
                  <a:pt x="246" y="511"/>
                </a:lnTo>
                <a:lnTo>
                  <a:pt x="222" y="433"/>
                </a:lnTo>
                <a:lnTo>
                  <a:pt x="193" y="357"/>
                </a:lnTo>
                <a:lnTo>
                  <a:pt x="161" y="282"/>
                </a:lnTo>
                <a:lnTo>
                  <a:pt x="127" y="209"/>
                </a:lnTo>
                <a:lnTo>
                  <a:pt x="88" y="137"/>
                </a:lnTo>
                <a:lnTo>
                  <a:pt x="45" y="6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5"/>
          <p:cNvSpPr>
            <a:spLocks noChangeShapeType="1"/>
          </p:cNvSpPr>
          <p:nvPr/>
        </p:nvSpPr>
        <p:spPr bwMode="auto">
          <a:xfrm>
            <a:off x="9777413" y="1724025"/>
            <a:ext cx="1912938" cy="596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Box 57"/>
          <p:cNvSpPr txBox="1"/>
          <p:nvPr/>
        </p:nvSpPr>
        <p:spPr>
          <a:xfrm>
            <a:off x="5637419" y="4697452"/>
            <a:ext cx="467902" cy="369332"/>
          </a:xfrm>
          <a:prstGeom prst="rect">
            <a:avLst/>
          </a:prstGeom>
          <a:noFill/>
        </p:spPr>
        <p:txBody>
          <a:bodyPr wrap="square" rtlCol="0">
            <a:spAutoFit/>
          </a:bodyPr>
          <a:lstStyle/>
          <a:p>
            <a:r>
              <a:rPr lang="en-US" dirty="0"/>
              <a:t>a</a:t>
            </a:r>
          </a:p>
        </p:txBody>
      </p:sp>
      <p:sp>
        <p:nvSpPr>
          <p:cNvPr id="59" name="TextBox 58"/>
          <p:cNvSpPr txBox="1"/>
          <p:nvPr/>
        </p:nvSpPr>
        <p:spPr>
          <a:xfrm>
            <a:off x="6539323" y="6398697"/>
            <a:ext cx="467902" cy="369332"/>
          </a:xfrm>
          <a:prstGeom prst="rect">
            <a:avLst/>
          </a:prstGeom>
          <a:noFill/>
        </p:spPr>
        <p:txBody>
          <a:bodyPr wrap="square" rtlCol="0">
            <a:spAutoFit/>
          </a:bodyPr>
          <a:lstStyle/>
          <a:p>
            <a:r>
              <a:rPr lang="en-US" dirty="0"/>
              <a:t>b</a:t>
            </a:r>
          </a:p>
        </p:txBody>
      </p:sp>
      <p:sp>
        <p:nvSpPr>
          <p:cNvPr id="60" name="TextBox 59"/>
          <p:cNvSpPr txBox="1"/>
          <p:nvPr/>
        </p:nvSpPr>
        <p:spPr>
          <a:xfrm>
            <a:off x="8119362" y="5066784"/>
            <a:ext cx="467902" cy="369332"/>
          </a:xfrm>
          <a:prstGeom prst="rect">
            <a:avLst/>
          </a:prstGeom>
          <a:noFill/>
        </p:spPr>
        <p:txBody>
          <a:bodyPr wrap="square" rtlCol="0">
            <a:spAutoFit/>
          </a:bodyPr>
          <a:lstStyle/>
          <a:p>
            <a:r>
              <a:rPr lang="en-US" dirty="0"/>
              <a:t>c</a:t>
            </a:r>
          </a:p>
        </p:txBody>
      </p:sp>
      <p:sp>
        <p:nvSpPr>
          <p:cNvPr id="61" name="TextBox 60"/>
          <p:cNvSpPr txBox="1"/>
          <p:nvPr/>
        </p:nvSpPr>
        <p:spPr>
          <a:xfrm>
            <a:off x="5840938" y="5160984"/>
            <a:ext cx="467902" cy="369332"/>
          </a:xfrm>
          <a:prstGeom prst="rect">
            <a:avLst/>
          </a:prstGeom>
          <a:noFill/>
        </p:spPr>
        <p:txBody>
          <a:bodyPr wrap="square" rtlCol="0">
            <a:spAutoFit/>
          </a:bodyPr>
          <a:lstStyle/>
          <a:p>
            <a:r>
              <a:rPr lang="en-US" dirty="0"/>
              <a:t>x</a:t>
            </a:r>
          </a:p>
        </p:txBody>
      </p:sp>
      <p:sp>
        <p:nvSpPr>
          <p:cNvPr id="62" name="TextBox 61"/>
          <p:cNvSpPr txBox="1"/>
          <p:nvPr/>
        </p:nvSpPr>
        <p:spPr>
          <a:xfrm>
            <a:off x="6678613" y="4080247"/>
            <a:ext cx="467902" cy="369332"/>
          </a:xfrm>
          <a:prstGeom prst="rect">
            <a:avLst/>
          </a:prstGeom>
          <a:noFill/>
        </p:spPr>
        <p:txBody>
          <a:bodyPr wrap="square" rtlCol="0">
            <a:spAutoFit/>
          </a:bodyPr>
          <a:lstStyle/>
          <a:p>
            <a:r>
              <a:rPr lang="en-US" dirty="0"/>
              <a:t>b’</a:t>
            </a:r>
          </a:p>
        </p:txBody>
      </p:sp>
      <p:sp>
        <p:nvSpPr>
          <p:cNvPr id="63" name="TextBox 62"/>
          <p:cNvSpPr txBox="1"/>
          <p:nvPr/>
        </p:nvSpPr>
        <p:spPr>
          <a:xfrm>
            <a:off x="5601316" y="2967780"/>
            <a:ext cx="467902" cy="369332"/>
          </a:xfrm>
          <a:prstGeom prst="rect">
            <a:avLst/>
          </a:prstGeom>
          <a:noFill/>
        </p:spPr>
        <p:txBody>
          <a:bodyPr wrap="square" rtlCol="0">
            <a:spAutoFit/>
          </a:bodyPr>
          <a:lstStyle/>
          <a:p>
            <a:r>
              <a:rPr lang="en-US" dirty="0"/>
              <a:t>a’</a:t>
            </a:r>
          </a:p>
        </p:txBody>
      </p:sp>
      <p:sp>
        <p:nvSpPr>
          <p:cNvPr id="64" name="TextBox 63"/>
          <p:cNvSpPr txBox="1"/>
          <p:nvPr/>
        </p:nvSpPr>
        <p:spPr>
          <a:xfrm>
            <a:off x="8023636" y="2394414"/>
            <a:ext cx="467902" cy="369332"/>
          </a:xfrm>
          <a:prstGeom prst="rect">
            <a:avLst/>
          </a:prstGeom>
          <a:noFill/>
        </p:spPr>
        <p:txBody>
          <a:bodyPr wrap="square" rtlCol="0">
            <a:spAutoFit/>
          </a:bodyPr>
          <a:lstStyle/>
          <a:p>
            <a:r>
              <a:rPr lang="en-US" dirty="0"/>
              <a:t>c’</a:t>
            </a:r>
          </a:p>
        </p:txBody>
      </p:sp>
      <p:sp>
        <p:nvSpPr>
          <p:cNvPr id="65" name="TextBox 64"/>
          <p:cNvSpPr txBox="1"/>
          <p:nvPr/>
        </p:nvSpPr>
        <p:spPr>
          <a:xfrm>
            <a:off x="5869967" y="3353872"/>
            <a:ext cx="467902" cy="369332"/>
          </a:xfrm>
          <a:prstGeom prst="rect">
            <a:avLst/>
          </a:prstGeom>
          <a:noFill/>
        </p:spPr>
        <p:txBody>
          <a:bodyPr wrap="square" rtlCol="0">
            <a:spAutoFit/>
          </a:bodyPr>
          <a:lstStyle/>
          <a:p>
            <a:r>
              <a:rPr lang="en-US" dirty="0"/>
              <a:t>x’</a:t>
            </a:r>
          </a:p>
        </p:txBody>
      </p:sp>
      <p:sp>
        <p:nvSpPr>
          <p:cNvPr id="66" name="Rectangle 65"/>
          <p:cNvSpPr/>
          <p:nvPr/>
        </p:nvSpPr>
        <p:spPr>
          <a:xfrm>
            <a:off x="10518390" y="1681441"/>
            <a:ext cx="867545" cy="369332"/>
          </a:xfrm>
          <a:prstGeom prst="rect">
            <a:avLst/>
          </a:prstGeom>
        </p:spPr>
        <p:txBody>
          <a:bodyPr wrap="none">
            <a:spAutoFit/>
          </a:bodyPr>
          <a:lstStyle/>
          <a:p>
            <a:r>
              <a:rPr lang="en-US" dirty="0"/>
              <a:t>x1, (c1)</a:t>
            </a:r>
          </a:p>
        </p:txBody>
      </p:sp>
      <p:sp>
        <p:nvSpPr>
          <p:cNvPr id="67" name="Rectangle 66"/>
          <p:cNvSpPr/>
          <p:nvPr/>
        </p:nvSpPr>
        <p:spPr>
          <a:xfrm>
            <a:off x="9686589" y="1364334"/>
            <a:ext cx="412292" cy="369332"/>
          </a:xfrm>
          <a:prstGeom prst="rect">
            <a:avLst/>
          </a:prstGeom>
        </p:spPr>
        <p:txBody>
          <a:bodyPr wrap="none">
            <a:spAutoFit/>
          </a:bodyPr>
          <a:lstStyle/>
          <a:p>
            <a:r>
              <a:rPr lang="en-US" dirty="0"/>
              <a:t>a1</a:t>
            </a:r>
          </a:p>
        </p:txBody>
      </p:sp>
      <p:sp>
        <p:nvSpPr>
          <p:cNvPr id="68" name="Rectangle 67"/>
          <p:cNvSpPr/>
          <p:nvPr/>
        </p:nvSpPr>
        <p:spPr>
          <a:xfrm>
            <a:off x="11729418" y="2207305"/>
            <a:ext cx="423514" cy="369332"/>
          </a:xfrm>
          <a:prstGeom prst="rect">
            <a:avLst/>
          </a:prstGeom>
        </p:spPr>
        <p:txBody>
          <a:bodyPr wrap="none">
            <a:spAutoFit/>
          </a:bodyPr>
          <a:lstStyle/>
          <a:p>
            <a:r>
              <a:rPr lang="en-US" dirty="0"/>
              <a:t>b1</a:t>
            </a:r>
          </a:p>
        </p:txBody>
      </p:sp>
      <p:sp>
        <p:nvSpPr>
          <p:cNvPr id="69" name="TextBox 68"/>
          <p:cNvSpPr txBox="1"/>
          <p:nvPr/>
        </p:nvSpPr>
        <p:spPr>
          <a:xfrm>
            <a:off x="8707891" y="4420784"/>
            <a:ext cx="595766" cy="369332"/>
          </a:xfrm>
          <a:prstGeom prst="rect">
            <a:avLst/>
          </a:prstGeom>
          <a:noFill/>
        </p:spPr>
        <p:txBody>
          <a:bodyPr wrap="square" rtlCol="0">
            <a:spAutoFit/>
          </a:bodyPr>
          <a:lstStyle/>
          <a:p>
            <a:r>
              <a:rPr lang="en-US" dirty="0"/>
              <a:t>HP</a:t>
            </a:r>
          </a:p>
        </p:txBody>
      </p:sp>
      <p:sp>
        <p:nvSpPr>
          <p:cNvPr id="70" name="TextBox 69"/>
          <p:cNvSpPr txBox="1"/>
          <p:nvPr/>
        </p:nvSpPr>
        <p:spPr>
          <a:xfrm>
            <a:off x="8649833" y="3985697"/>
            <a:ext cx="438150" cy="369332"/>
          </a:xfrm>
          <a:prstGeom prst="rect">
            <a:avLst/>
          </a:prstGeom>
          <a:noFill/>
        </p:spPr>
        <p:txBody>
          <a:bodyPr wrap="square" rtlCol="0">
            <a:spAutoFit/>
          </a:bodyPr>
          <a:lstStyle/>
          <a:p>
            <a:r>
              <a:rPr lang="en-US" dirty="0"/>
              <a:t>VP</a:t>
            </a:r>
          </a:p>
        </p:txBody>
      </p:sp>
      <p:sp>
        <p:nvSpPr>
          <p:cNvPr id="71" name="TextBox 70"/>
          <p:cNvSpPr txBox="1"/>
          <p:nvPr/>
        </p:nvSpPr>
        <p:spPr>
          <a:xfrm rot="4060493">
            <a:off x="10105520" y="3587496"/>
            <a:ext cx="438150" cy="369332"/>
          </a:xfrm>
          <a:prstGeom prst="rect">
            <a:avLst/>
          </a:prstGeom>
          <a:noFill/>
        </p:spPr>
        <p:txBody>
          <a:bodyPr wrap="square" rtlCol="0">
            <a:spAutoFit/>
          </a:bodyPr>
          <a:lstStyle/>
          <a:p>
            <a:r>
              <a:rPr lang="en-US" dirty="0"/>
              <a:t>AP</a:t>
            </a:r>
          </a:p>
        </p:txBody>
      </p:sp>
      <p:sp>
        <p:nvSpPr>
          <p:cNvPr id="72" name="TextBox 71"/>
          <p:cNvSpPr txBox="1"/>
          <p:nvPr/>
        </p:nvSpPr>
        <p:spPr>
          <a:xfrm rot="4060493">
            <a:off x="9721557" y="3756554"/>
            <a:ext cx="438150" cy="369332"/>
          </a:xfrm>
          <a:prstGeom prst="rect">
            <a:avLst/>
          </a:prstGeom>
          <a:noFill/>
        </p:spPr>
        <p:txBody>
          <a:bodyPr wrap="square" rtlCol="0">
            <a:spAutoFit/>
          </a:bodyPr>
          <a:lstStyle/>
          <a:p>
            <a:r>
              <a:rPr lang="en-US" dirty="0"/>
              <a:t>VP</a:t>
            </a:r>
          </a:p>
        </p:txBody>
      </p:sp>
      <p:sp>
        <p:nvSpPr>
          <p:cNvPr id="73" name="TextBox 72"/>
          <p:cNvSpPr txBox="1"/>
          <p:nvPr/>
        </p:nvSpPr>
        <p:spPr>
          <a:xfrm>
            <a:off x="709376" y="2288957"/>
            <a:ext cx="4785790" cy="646331"/>
          </a:xfrm>
          <a:prstGeom prst="rect">
            <a:avLst/>
          </a:prstGeom>
          <a:noFill/>
        </p:spPr>
        <p:txBody>
          <a:bodyPr wrap="square" rtlCol="0">
            <a:spAutoFit/>
          </a:bodyPr>
          <a:lstStyle/>
          <a:p>
            <a:r>
              <a:rPr lang="en-US" dirty="0"/>
              <a:t>While converting </a:t>
            </a:r>
            <a:r>
              <a:rPr lang="en-US" dirty="0" err="1"/>
              <a:t>x’c</a:t>
            </a:r>
            <a:r>
              <a:rPr lang="en-US" dirty="0"/>
              <a:t>’ into a point view, plane </a:t>
            </a:r>
            <a:r>
              <a:rPr lang="en-US" dirty="0" err="1"/>
              <a:t>abc</a:t>
            </a:r>
            <a:r>
              <a:rPr lang="en-US" dirty="0"/>
              <a:t> appears as an edge view.</a:t>
            </a:r>
          </a:p>
        </p:txBody>
      </p:sp>
    </p:spTree>
    <p:extLst>
      <p:ext uri="{BB962C8B-B14F-4D97-AF65-F5344CB8AC3E}">
        <p14:creationId xmlns:p14="http://schemas.microsoft.com/office/powerpoint/2010/main" val="66548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10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up)">
                                      <p:cBhvr>
                                        <p:cTn id="42" dur="1000"/>
                                        <p:tgtEl>
                                          <p:spTgt spid="51"/>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1000"/>
                                        <p:tgtEl>
                                          <p:spTgt spid="53"/>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down)">
                                      <p:cBhvr>
                                        <p:cTn id="58" dur="1000"/>
                                        <p:tgtEl>
                                          <p:spTgt spid="50"/>
                                        </p:tgtEl>
                                      </p:cBhvr>
                                    </p:animEffect>
                                  </p:childTnLst>
                                </p:cTn>
                              </p:par>
                            </p:childTnLst>
                          </p:cTn>
                        </p:par>
                        <p:par>
                          <p:cTn id="59" fill="hold">
                            <p:stCondLst>
                              <p:cond delay="2000"/>
                            </p:stCondLst>
                            <p:childTnLst>
                              <p:par>
                                <p:cTn id="60" presetID="22" presetClass="entr" presetSubtype="4"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down)">
                                      <p:cBhvr>
                                        <p:cTn id="62" dur="10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1000"/>
                                        <p:tgtEl>
                                          <p:spTgt spid="54"/>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left)">
                                      <p:cBhvr>
                                        <p:cTn id="76" dur="1000"/>
                                        <p:tgtEl>
                                          <p:spTgt spid="56"/>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left)">
                                      <p:cBhvr>
                                        <p:cTn id="85" dur="1000"/>
                                        <p:tgtEl>
                                          <p:spTgt spid="55"/>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5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up)">
                                      <p:cBhvr>
                                        <p:cTn id="94"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1" grpId="0"/>
      <p:bldP spid="65" grpId="0"/>
      <p:bldP spid="66" grpId="0"/>
      <p:bldP spid="67" grpId="0"/>
      <p:bldP spid="68" grpId="0"/>
      <p:bldP spid="71" grpId="0"/>
      <p:bldP spid="72" grpId="0"/>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2919413" y="2020888"/>
            <a:ext cx="4197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652838" y="2498725"/>
            <a:ext cx="2374900" cy="501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4486275" y="3000375"/>
            <a:ext cx="1541463" cy="1236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3652838" y="2498725"/>
            <a:ext cx="833438" cy="1738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3652838" y="687388"/>
            <a:ext cx="0" cy="1811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4486275" y="1812925"/>
            <a:ext cx="4763" cy="2424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6027738" y="222250"/>
            <a:ext cx="0" cy="2778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652838" y="687388"/>
            <a:ext cx="838200" cy="1125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491038" y="222250"/>
            <a:ext cx="1536700" cy="1590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3652838" y="222250"/>
            <a:ext cx="2374900"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652838" y="687388"/>
            <a:ext cx="1925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5578475" y="687388"/>
            <a:ext cx="0" cy="2671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flipV="1">
            <a:off x="3652838" y="2498725"/>
            <a:ext cx="1925638" cy="860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578475" y="3359150"/>
            <a:ext cx="3536950" cy="1584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6000750" y="3003550"/>
            <a:ext cx="1227138" cy="2747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6027738" y="3000375"/>
            <a:ext cx="3389313"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4486275" y="4237038"/>
            <a:ext cx="4297363" cy="192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6334125" y="4932363"/>
            <a:ext cx="184150" cy="328613"/>
          </a:xfrm>
          <a:custGeom>
            <a:avLst/>
            <a:gdLst>
              <a:gd name="T0" fmla="*/ 0 w 233"/>
              <a:gd name="T1" fmla="*/ 413 h 413"/>
              <a:gd name="T2" fmla="*/ 34 w 233"/>
              <a:gd name="T3" fmla="*/ 408 h 413"/>
              <a:gd name="T4" fmla="*/ 66 w 233"/>
              <a:gd name="T5" fmla="*/ 398 h 413"/>
              <a:gd name="T6" fmla="*/ 97 w 233"/>
              <a:gd name="T7" fmla="*/ 382 h 413"/>
              <a:gd name="T8" fmla="*/ 126 w 233"/>
              <a:gd name="T9" fmla="*/ 364 h 413"/>
              <a:gd name="T10" fmla="*/ 153 w 233"/>
              <a:gd name="T11" fmla="*/ 342 h 413"/>
              <a:gd name="T12" fmla="*/ 175 w 233"/>
              <a:gd name="T13" fmla="*/ 317 h 413"/>
              <a:gd name="T14" fmla="*/ 195 w 233"/>
              <a:gd name="T15" fmla="*/ 290 h 413"/>
              <a:gd name="T16" fmla="*/ 212 w 233"/>
              <a:gd name="T17" fmla="*/ 260 h 413"/>
              <a:gd name="T18" fmla="*/ 223 w 233"/>
              <a:gd name="T19" fmla="*/ 228 h 413"/>
              <a:gd name="T20" fmla="*/ 230 w 233"/>
              <a:gd name="T21" fmla="*/ 194 h 413"/>
              <a:gd name="T22" fmla="*/ 233 w 233"/>
              <a:gd name="T23" fmla="*/ 159 h 413"/>
              <a:gd name="T24" fmla="*/ 232 w 233"/>
              <a:gd name="T25" fmla="*/ 126 h 413"/>
              <a:gd name="T26" fmla="*/ 227 w 233"/>
              <a:gd name="T27" fmla="*/ 92 h 413"/>
              <a:gd name="T28" fmla="*/ 217 w 233"/>
              <a:gd name="T29" fmla="*/ 59 h 413"/>
              <a:gd name="T30" fmla="*/ 201 w 233"/>
              <a:gd name="T31" fmla="*/ 28 h 413"/>
              <a:gd name="T32" fmla="*/ 185 w 233"/>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413">
                <a:moveTo>
                  <a:pt x="0" y="413"/>
                </a:moveTo>
                <a:lnTo>
                  <a:pt x="34" y="408"/>
                </a:lnTo>
                <a:lnTo>
                  <a:pt x="66" y="398"/>
                </a:lnTo>
                <a:lnTo>
                  <a:pt x="97" y="382"/>
                </a:lnTo>
                <a:lnTo>
                  <a:pt x="126" y="364"/>
                </a:lnTo>
                <a:lnTo>
                  <a:pt x="153" y="342"/>
                </a:lnTo>
                <a:lnTo>
                  <a:pt x="175" y="317"/>
                </a:lnTo>
                <a:lnTo>
                  <a:pt x="195" y="290"/>
                </a:lnTo>
                <a:lnTo>
                  <a:pt x="212" y="260"/>
                </a:lnTo>
                <a:lnTo>
                  <a:pt x="223" y="228"/>
                </a:lnTo>
                <a:lnTo>
                  <a:pt x="230" y="194"/>
                </a:lnTo>
                <a:lnTo>
                  <a:pt x="233" y="159"/>
                </a:lnTo>
                <a:lnTo>
                  <a:pt x="232" y="126"/>
                </a:lnTo>
                <a:lnTo>
                  <a:pt x="227" y="92"/>
                </a:lnTo>
                <a:lnTo>
                  <a:pt x="217" y="59"/>
                </a:lnTo>
                <a:lnTo>
                  <a:pt x="201" y="28"/>
                </a:lnTo>
                <a:lnTo>
                  <a:pt x="18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8472488" y="3813175"/>
            <a:ext cx="314325" cy="704850"/>
          </a:xfrm>
          <a:custGeom>
            <a:avLst/>
            <a:gdLst>
              <a:gd name="T0" fmla="*/ 0 w 396"/>
              <a:gd name="T1" fmla="*/ 888 h 888"/>
              <a:gd name="T2" fmla="*/ 57 w 396"/>
              <a:gd name="T3" fmla="*/ 807 h 888"/>
              <a:gd name="T4" fmla="*/ 109 w 396"/>
              <a:gd name="T5" fmla="*/ 725 h 888"/>
              <a:gd name="T6" fmla="*/ 158 w 396"/>
              <a:gd name="T7" fmla="*/ 639 h 888"/>
              <a:gd name="T8" fmla="*/ 205 w 396"/>
              <a:gd name="T9" fmla="*/ 554 h 888"/>
              <a:gd name="T10" fmla="*/ 247 w 396"/>
              <a:gd name="T11" fmla="*/ 465 h 888"/>
              <a:gd name="T12" fmla="*/ 284 w 396"/>
              <a:gd name="T13" fmla="*/ 374 h 888"/>
              <a:gd name="T14" fmla="*/ 319 w 396"/>
              <a:gd name="T15" fmla="*/ 284 h 888"/>
              <a:gd name="T16" fmla="*/ 348 w 396"/>
              <a:gd name="T17" fmla="*/ 190 h 888"/>
              <a:gd name="T18" fmla="*/ 375 w 396"/>
              <a:gd name="T19" fmla="*/ 96 h 888"/>
              <a:gd name="T20" fmla="*/ 396 w 396"/>
              <a:gd name="T21"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888">
                <a:moveTo>
                  <a:pt x="0" y="888"/>
                </a:moveTo>
                <a:lnTo>
                  <a:pt x="57" y="807"/>
                </a:lnTo>
                <a:lnTo>
                  <a:pt x="109" y="725"/>
                </a:lnTo>
                <a:lnTo>
                  <a:pt x="158" y="639"/>
                </a:lnTo>
                <a:lnTo>
                  <a:pt x="205" y="554"/>
                </a:lnTo>
                <a:lnTo>
                  <a:pt x="247" y="465"/>
                </a:lnTo>
                <a:lnTo>
                  <a:pt x="284" y="374"/>
                </a:lnTo>
                <a:lnTo>
                  <a:pt x="319" y="284"/>
                </a:lnTo>
                <a:lnTo>
                  <a:pt x="348" y="190"/>
                </a:lnTo>
                <a:lnTo>
                  <a:pt x="375" y="96"/>
                </a:lnTo>
                <a:lnTo>
                  <a:pt x="39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7907338" y="4214813"/>
            <a:ext cx="211138" cy="469900"/>
          </a:xfrm>
          <a:custGeom>
            <a:avLst/>
            <a:gdLst>
              <a:gd name="T0" fmla="*/ 0 w 265"/>
              <a:gd name="T1" fmla="*/ 593 h 593"/>
              <a:gd name="T2" fmla="*/ 52 w 265"/>
              <a:gd name="T3" fmla="*/ 515 h 593"/>
              <a:gd name="T4" fmla="*/ 99 w 265"/>
              <a:gd name="T5" fmla="*/ 435 h 593"/>
              <a:gd name="T6" fmla="*/ 141 w 265"/>
              <a:gd name="T7" fmla="*/ 353 h 593"/>
              <a:gd name="T8" fmla="*/ 179 w 265"/>
              <a:gd name="T9" fmla="*/ 267 h 593"/>
              <a:gd name="T10" fmla="*/ 213 w 265"/>
              <a:gd name="T11" fmla="*/ 180 h 593"/>
              <a:gd name="T12" fmla="*/ 241 w 265"/>
              <a:gd name="T13" fmla="*/ 91 h 593"/>
              <a:gd name="T14" fmla="*/ 265 w 265"/>
              <a:gd name="T15" fmla="*/ 0 h 5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593">
                <a:moveTo>
                  <a:pt x="0" y="593"/>
                </a:moveTo>
                <a:lnTo>
                  <a:pt x="52" y="515"/>
                </a:lnTo>
                <a:lnTo>
                  <a:pt x="99" y="435"/>
                </a:lnTo>
                <a:lnTo>
                  <a:pt x="141" y="353"/>
                </a:lnTo>
                <a:lnTo>
                  <a:pt x="179" y="267"/>
                </a:lnTo>
                <a:lnTo>
                  <a:pt x="213" y="180"/>
                </a:lnTo>
                <a:lnTo>
                  <a:pt x="241" y="91"/>
                </a:lnTo>
                <a:lnTo>
                  <a:pt x="26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6500813" y="4183063"/>
            <a:ext cx="2168525" cy="955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263526" y="270153"/>
            <a:ext cx="1872343" cy="369332"/>
          </a:xfrm>
          <a:prstGeom prst="rect">
            <a:avLst/>
          </a:prstGeom>
          <a:noFill/>
        </p:spPr>
        <p:txBody>
          <a:bodyPr wrap="square" rtlCol="0">
            <a:spAutoFit/>
          </a:bodyPr>
          <a:lstStyle/>
          <a:p>
            <a:r>
              <a:rPr lang="en-US" dirty="0"/>
              <a:t>Alternately,</a:t>
            </a:r>
          </a:p>
        </p:txBody>
      </p:sp>
      <p:sp>
        <p:nvSpPr>
          <p:cNvPr id="30" name="TextBox 29"/>
          <p:cNvSpPr txBox="1"/>
          <p:nvPr/>
        </p:nvSpPr>
        <p:spPr>
          <a:xfrm>
            <a:off x="3290889" y="527669"/>
            <a:ext cx="467902" cy="369332"/>
          </a:xfrm>
          <a:prstGeom prst="rect">
            <a:avLst/>
          </a:prstGeom>
          <a:noFill/>
        </p:spPr>
        <p:txBody>
          <a:bodyPr wrap="square" rtlCol="0">
            <a:spAutoFit/>
          </a:bodyPr>
          <a:lstStyle/>
          <a:p>
            <a:r>
              <a:rPr lang="en-US" dirty="0"/>
              <a:t>a’</a:t>
            </a:r>
          </a:p>
        </p:txBody>
      </p:sp>
      <p:sp>
        <p:nvSpPr>
          <p:cNvPr id="31" name="TextBox 30"/>
          <p:cNvSpPr txBox="1"/>
          <p:nvPr/>
        </p:nvSpPr>
        <p:spPr>
          <a:xfrm>
            <a:off x="4481718" y="1705809"/>
            <a:ext cx="467902" cy="369332"/>
          </a:xfrm>
          <a:prstGeom prst="rect">
            <a:avLst/>
          </a:prstGeom>
          <a:noFill/>
        </p:spPr>
        <p:txBody>
          <a:bodyPr wrap="square" rtlCol="0">
            <a:spAutoFit/>
          </a:bodyPr>
          <a:lstStyle/>
          <a:p>
            <a:r>
              <a:rPr lang="en-US" dirty="0"/>
              <a:t>b’</a:t>
            </a:r>
          </a:p>
        </p:txBody>
      </p:sp>
      <p:sp>
        <p:nvSpPr>
          <p:cNvPr id="32" name="TextBox 31"/>
          <p:cNvSpPr txBox="1"/>
          <p:nvPr/>
        </p:nvSpPr>
        <p:spPr>
          <a:xfrm>
            <a:off x="6000750" y="25401"/>
            <a:ext cx="467902" cy="369332"/>
          </a:xfrm>
          <a:prstGeom prst="rect">
            <a:avLst/>
          </a:prstGeom>
          <a:noFill/>
        </p:spPr>
        <p:txBody>
          <a:bodyPr wrap="square" rtlCol="0">
            <a:spAutoFit/>
          </a:bodyPr>
          <a:lstStyle/>
          <a:p>
            <a:r>
              <a:rPr lang="en-US" dirty="0"/>
              <a:t>c’</a:t>
            </a:r>
          </a:p>
        </p:txBody>
      </p:sp>
      <p:sp>
        <p:nvSpPr>
          <p:cNvPr id="33" name="TextBox 32"/>
          <p:cNvSpPr txBox="1"/>
          <p:nvPr/>
        </p:nvSpPr>
        <p:spPr>
          <a:xfrm>
            <a:off x="5569609" y="672070"/>
            <a:ext cx="467902" cy="369332"/>
          </a:xfrm>
          <a:prstGeom prst="rect">
            <a:avLst/>
          </a:prstGeom>
          <a:noFill/>
        </p:spPr>
        <p:txBody>
          <a:bodyPr wrap="square" rtlCol="0">
            <a:spAutoFit/>
          </a:bodyPr>
          <a:lstStyle/>
          <a:p>
            <a:r>
              <a:rPr lang="en-US" dirty="0"/>
              <a:t>y’</a:t>
            </a:r>
          </a:p>
        </p:txBody>
      </p:sp>
      <p:sp>
        <p:nvSpPr>
          <p:cNvPr id="34" name="TextBox 33"/>
          <p:cNvSpPr txBox="1"/>
          <p:nvPr/>
        </p:nvSpPr>
        <p:spPr>
          <a:xfrm>
            <a:off x="3397251" y="2491067"/>
            <a:ext cx="467902" cy="369332"/>
          </a:xfrm>
          <a:prstGeom prst="rect">
            <a:avLst/>
          </a:prstGeom>
          <a:noFill/>
        </p:spPr>
        <p:txBody>
          <a:bodyPr wrap="square" rtlCol="0">
            <a:spAutoFit/>
          </a:bodyPr>
          <a:lstStyle/>
          <a:p>
            <a:r>
              <a:rPr lang="en-US" dirty="0"/>
              <a:t>a</a:t>
            </a:r>
          </a:p>
        </p:txBody>
      </p:sp>
      <p:sp>
        <p:nvSpPr>
          <p:cNvPr id="35" name="TextBox 34"/>
          <p:cNvSpPr txBox="1"/>
          <p:nvPr/>
        </p:nvSpPr>
        <p:spPr>
          <a:xfrm>
            <a:off x="4333855" y="4223194"/>
            <a:ext cx="467902" cy="369332"/>
          </a:xfrm>
          <a:prstGeom prst="rect">
            <a:avLst/>
          </a:prstGeom>
          <a:noFill/>
        </p:spPr>
        <p:txBody>
          <a:bodyPr wrap="square" rtlCol="0">
            <a:spAutoFit/>
          </a:bodyPr>
          <a:lstStyle/>
          <a:p>
            <a:r>
              <a:rPr lang="en-US" dirty="0"/>
              <a:t>b</a:t>
            </a:r>
          </a:p>
        </p:txBody>
      </p:sp>
      <p:sp>
        <p:nvSpPr>
          <p:cNvPr id="36" name="TextBox 35"/>
          <p:cNvSpPr txBox="1"/>
          <p:nvPr/>
        </p:nvSpPr>
        <p:spPr>
          <a:xfrm>
            <a:off x="6030324" y="2728675"/>
            <a:ext cx="467902" cy="369332"/>
          </a:xfrm>
          <a:prstGeom prst="rect">
            <a:avLst/>
          </a:prstGeom>
          <a:noFill/>
        </p:spPr>
        <p:txBody>
          <a:bodyPr wrap="square" rtlCol="0">
            <a:spAutoFit/>
          </a:bodyPr>
          <a:lstStyle/>
          <a:p>
            <a:r>
              <a:rPr lang="en-US" dirty="0"/>
              <a:t>c</a:t>
            </a:r>
          </a:p>
        </p:txBody>
      </p:sp>
      <p:sp>
        <p:nvSpPr>
          <p:cNvPr id="37" name="TextBox 36"/>
          <p:cNvSpPr txBox="1"/>
          <p:nvPr/>
        </p:nvSpPr>
        <p:spPr>
          <a:xfrm>
            <a:off x="5476698" y="3340770"/>
            <a:ext cx="467902" cy="369332"/>
          </a:xfrm>
          <a:prstGeom prst="rect">
            <a:avLst/>
          </a:prstGeom>
          <a:noFill/>
        </p:spPr>
        <p:txBody>
          <a:bodyPr wrap="square" rtlCol="0">
            <a:spAutoFit/>
          </a:bodyPr>
          <a:lstStyle/>
          <a:p>
            <a:r>
              <a:rPr lang="en-US" dirty="0"/>
              <a:t>y</a:t>
            </a:r>
          </a:p>
        </p:txBody>
      </p:sp>
      <p:sp>
        <p:nvSpPr>
          <p:cNvPr id="38" name="TextBox 37"/>
          <p:cNvSpPr txBox="1"/>
          <p:nvPr/>
        </p:nvSpPr>
        <p:spPr>
          <a:xfrm>
            <a:off x="8750435" y="3918116"/>
            <a:ext cx="467902" cy="369332"/>
          </a:xfrm>
          <a:prstGeom prst="rect">
            <a:avLst/>
          </a:prstGeom>
          <a:noFill/>
        </p:spPr>
        <p:txBody>
          <a:bodyPr wrap="square" rtlCol="0">
            <a:spAutoFit/>
          </a:bodyPr>
          <a:lstStyle/>
          <a:p>
            <a:r>
              <a:rPr lang="en-US" dirty="0"/>
              <a:t>c1’</a:t>
            </a:r>
          </a:p>
        </p:txBody>
      </p:sp>
      <p:sp>
        <p:nvSpPr>
          <p:cNvPr id="39" name="TextBox 38"/>
          <p:cNvSpPr txBox="1"/>
          <p:nvPr/>
        </p:nvSpPr>
        <p:spPr>
          <a:xfrm>
            <a:off x="6385493" y="5244203"/>
            <a:ext cx="685800" cy="369332"/>
          </a:xfrm>
          <a:prstGeom prst="rect">
            <a:avLst/>
          </a:prstGeom>
          <a:noFill/>
        </p:spPr>
        <p:txBody>
          <a:bodyPr wrap="square" rtlCol="0">
            <a:spAutoFit/>
          </a:bodyPr>
          <a:lstStyle/>
          <a:p>
            <a:r>
              <a:rPr lang="en-US" dirty="0"/>
              <a:t>b1’</a:t>
            </a:r>
          </a:p>
        </p:txBody>
      </p:sp>
      <p:sp>
        <p:nvSpPr>
          <p:cNvPr id="40" name="TextBox 39"/>
          <p:cNvSpPr txBox="1"/>
          <p:nvPr/>
        </p:nvSpPr>
        <p:spPr>
          <a:xfrm>
            <a:off x="7579083" y="4531869"/>
            <a:ext cx="1074738" cy="369332"/>
          </a:xfrm>
          <a:prstGeom prst="rect">
            <a:avLst/>
          </a:prstGeom>
          <a:noFill/>
        </p:spPr>
        <p:txBody>
          <a:bodyPr wrap="square" rtlCol="0">
            <a:spAutoFit/>
          </a:bodyPr>
          <a:lstStyle/>
          <a:p>
            <a:r>
              <a:rPr lang="en-US" dirty="0"/>
              <a:t>a1’, (y1’)</a:t>
            </a:r>
          </a:p>
        </p:txBody>
      </p:sp>
      <p:sp>
        <p:nvSpPr>
          <p:cNvPr id="41" name="TextBox 40"/>
          <p:cNvSpPr txBox="1"/>
          <p:nvPr/>
        </p:nvSpPr>
        <p:spPr>
          <a:xfrm>
            <a:off x="7071293" y="2104686"/>
            <a:ext cx="467902" cy="369332"/>
          </a:xfrm>
          <a:prstGeom prst="rect">
            <a:avLst/>
          </a:prstGeom>
          <a:noFill/>
        </p:spPr>
        <p:txBody>
          <a:bodyPr wrap="square" rtlCol="0">
            <a:spAutoFit/>
          </a:bodyPr>
          <a:lstStyle/>
          <a:p>
            <a:r>
              <a:rPr lang="en-US" dirty="0"/>
              <a:t>HP</a:t>
            </a:r>
          </a:p>
        </p:txBody>
      </p:sp>
      <p:sp>
        <p:nvSpPr>
          <p:cNvPr id="42" name="TextBox 41"/>
          <p:cNvSpPr txBox="1"/>
          <p:nvPr/>
        </p:nvSpPr>
        <p:spPr>
          <a:xfrm>
            <a:off x="7115688" y="1803958"/>
            <a:ext cx="467902" cy="369332"/>
          </a:xfrm>
          <a:prstGeom prst="rect">
            <a:avLst/>
          </a:prstGeom>
          <a:noFill/>
        </p:spPr>
        <p:txBody>
          <a:bodyPr wrap="square" rtlCol="0">
            <a:spAutoFit/>
          </a:bodyPr>
          <a:lstStyle/>
          <a:p>
            <a:r>
              <a:rPr lang="en-US" dirty="0"/>
              <a:t>VP</a:t>
            </a:r>
          </a:p>
        </p:txBody>
      </p:sp>
      <p:sp>
        <p:nvSpPr>
          <p:cNvPr id="43" name="TextBox 42"/>
          <p:cNvSpPr txBox="1"/>
          <p:nvPr/>
        </p:nvSpPr>
        <p:spPr>
          <a:xfrm rot="6793405">
            <a:off x="5924824" y="5630731"/>
            <a:ext cx="576810" cy="369332"/>
          </a:xfrm>
          <a:prstGeom prst="rect">
            <a:avLst/>
          </a:prstGeom>
          <a:noFill/>
        </p:spPr>
        <p:txBody>
          <a:bodyPr wrap="square" rtlCol="0">
            <a:spAutoFit/>
          </a:bodyPr>
          <a:lstStyle/>
          <a:p>
            <a:r>
              <a:rPr lang="en-US" dirty="0"/>
              <a:t>AP1</a:t>
            </a:r>
          </a:p>
        </p:txBody>
      </p:sp>
      <p:sp>
        <p:nvSpPr>
          <p:cNvPr id="44" name="TextBox 43"/>
          <p:cNvSpPr txBox="1"/>
          <p:nvPr/>
        </p:nvSpPr>
        <p:spPr>
          <a:xfrm rot="6793405">
            <a:off x="5613632" y="5368812"/>
            <a:ext cx="467902" cy="369332"/>
          </a:xfrm>
          <a:prstGeom prst="rect">
            <a:avLst/>
          </a:prstGeom>
          <a:noFill/>
        </p:spPr>
        <p:txBody>
          <a:bodyPr wrap="square" rtlCol="0">
            <a:spAutoFit/>
          </a:bodyPr>
          <a:lstStyle/>
          <a:p>
            <a:r>
              <a:rPr lang="en-US" dirty="0"/>
              <a:t>HP</a:t>
            </a:r>
          </a:p>
        </p:txBody>
      </p:sp>
    </p:spTree>
    <p:extLst>
      <p:ext uri="{BB962C8B-B14F-4D97-AF65-F5344CB8AC3E}">
        <p14:creationId xmlns:p14="http://schemas.microsoft.com/office/powerpoint/2010/main" val="7801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Distance Between a Point and a Line</a:t>
            </a:r>
          </a:p>
        </p:txBody>
      </p:sp>
      <p:sp>
        <p:nvSpPr>
          <p:cNvPr id="3" name="Content Placeholder 2"/>
          <p:cNvSpPr>
            <a:spLocks noGrp="1"/>
          </p:cNvSpPr>
          <p:nvPr>
            <p:ph idx="1"/>
          </p:nvPr>
        </p:nvSpPr>
        <p:spPr/>
        <p:txBody>
          <a:bodyPr>
            <a:normAutofit/>
          </a:bodyPr>
          <a:lstStyle/>
          <a:p>
            <a:r>
              <a:rPr lang="en-US" sz="1800" dirty="0"/>
              <a:t>To determine the shortest distance between a point and a line, we convert the one of the projected view into it’s point view.</a:t>
            </a:r>
          </a:p>
          <a:p>
            <a:r>
              <a:rPr lang="en-US" sz="1800" dirty="0"/>
              <a:t>While converting the line into it’s point view, we introduce various auxiliary planes, and the point is shifted accordingly until the projection of the line is converted into a point.</a:t>
            </a:r>
          </a:p>
          <a:p>
            <a:r>
              <a:rPr lang="en-US" sz="1800" dirty="0"/>
              <a:t>Finally the given point and the point view of the line is connected and the distance is measured.</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52823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Auxiliary Plane Projection</a:t>
            </a:r>
          </a:p>
        </p:txBody>
      </p:sp>
      <p:sp>
        <p:nvSpPr>
          <p:cNvPr id="3" name="Content Placeholder 2"/>
          <p:cNvSpPr>
            <a:spLocks noGrp="1"/>
          </p:cNvSpPr>
          <p:nvPr>
            <p:ph idx="1"/>
          </p:nvPr>
        </p:nvSpPr>
        <p:spPr/>
        <p:txBody>
          <a:bodyPr>
            <a:normAutofit/>
          </a:bodyPr>
          <a:lstStyle/>
          <a:p>
            <a:r>
              <a:rPr lang="en-US" sz="1800" dirty="0"/>
              <a:t>The principal planes of projection, that is, the vertical, the horizontal and the profile planes are mutually perpendicular. The views projected on these principal planes, known as the principal views, are not sufficient to completely describe those objects that have a number of inclined surfaces in addition to the mutually perpendicular faces.</a:t>
            </a:r>
          </a:p>
          <a:p>
            <a:r>
              <a:rPr lang="en-US" sz="1800" dirty="0"/>
              <a:t>When the principal views are not enough to provide the required information about the true shape of inclined surfaces of an object, projections on the auxiliary planes, perpendicular to one of the principal planes of projection and parallel to the inclined surface of the object, are used.</a:t>
            </a:r>
          </a:p>
          <a:p>
            <a:r>
              <a:rPr lang="en-US" sz="1800" dirty="0"/>
              <a:t>An auxiliary plane perpendicular to the HP and inclined to the VP is known as an auxiliary vertical plane (AVP), and one that is perpendicular to the VP and inclined to the HP is known as an auxiliary inclined plane (AIP).</a:t>
            </a:r>
          </a:p>
          <a:p>
            <a:r>
              <a:rPr lang="en-US" sz="1800" dirty="0"/>
              <a:t>The views obtained on auxiliary planes are known as primary auxiliary views. Let us look at how projections of points are obtained on these auxiliary planes.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621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68315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2) Determine the shortest distance between the point C and line AB.</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569" y="798598"/>
            <a:ext cx="7131660" cy="5339475"/>
          </a:xfrm>
          <a:prstGeom prst="rect">
            <a:avLst/>
          </a:prstGeom>
        </p:spPr>
      </p:pic>
    </p:spTree>
    <p:extLst>
      <p:ext uri="{BB962C8B-B14F-4D97-AF65-F5344CB8AC3E}">
        <p14:creationId xmlns:p14="http://schemas.microsoft.com/office/powerpoint/2010/main" val="118275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060700" y="4359275"/>
            <a:ext cx="4672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5657850" y="5764213"/>
            <a:ext cx="1338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351213" y="2840038"/>
            <a:ext cx="782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3630613" y="4827588"/>
            <a:ext cx="2997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3630613" y="3775075"/>
            <a:ext cx="2947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3630613" y="2736850"/>
            <a:ext cx="0" cy="2347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4916488" y="2898775"/>
            <a:ext cx="0" cy="2924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435725" y="3497263"/>
            <a:ext cx="0" cy="2266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630613" y="2840038"/>
            <a:ext cx="2805113" cy="935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3021013" y="1711325"/>
            <a:ext cx="4321175" cy="1441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630613" y="4827588"/>
            <a:ext cx="2805113" cy="936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435725" y="1335088"/>
            <a:ext cx="811213" cy="2439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3630613" y="1104900"/>
            <a:ext cx="577850" cy="1735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6791325" y="1541463"/>
            <a:ext cx="696913" cy="231775"/>
          </a:xfrm>
          <a:custGeom>
            <a:avLst/>
            <a:gdLst>
              <a:gd name="T0" fmla="*/ 1315 w 1315"/>
              <a:gd name="T1" fmla="*/ 439 h 439"/>
              <a:gd name="T2" fmla="*/ 1231 w 1315"/>
              <a:gd name="T3" fmla="*/ 385 h 439"/>
              <a:gd name="T4" fmla="*/ 1144 w 1315"/>
              <a:gd name="T5" fmla="*/ 334 h 439"/>
              <a:gd name="T6" fmla="*/ 1057 w 1315"/>
              <a:gd name="T7" fmla="*/ 288 h 439"/>
              <a:gd name="T8" fmla="*/ 965 w 1315"/>
              <a:gd name="T9" fmla="*/ 243 h 439"/>
              <a:gd name="T10" fmla="*/ 874 w 1315"/>
              <a:gd name="T11" fmla="*/ 202 h 439"/>
              <a:gd name="T12" fmla="*/ 781 w 1315"/>
              <a:gd name="T13" fmla="*/ 166 h 439"/>
              <a:gd name="T14" fmla="*/ 686 w 1315"/>
              <a:gd name="T15" fmla="*/ 133 h 439"/>
              <a:gd name="T16" fmla="*/ 591 w 1315"/>
              <a:gd name="T17" fmla="*/ 102 h 439"/>
              <a:gd name="T18" fmla="*/ 495 w 1315"/>
              <a:gd name="T19" fmla="*/ 76 h 439"/>
              <a:gd name="T20" fmla="*/ 396 w 1315"/>
              <a:gd name="T21" fmla="*/ 53 h 439"/>
              <a:gd name="T22" fmla="*/ 299 w 1315"/>
              <a:gd name="T23" fmla="*/ 34 h 439"/>
              <a:gd name="T24" fmla="*/ 199 w 1315"/>
              <a:gd name="T25" fmla="*/ 19 h 439"/>
              <a:gd name="T26" fmla="*/ 100 w 1315"/>
              <a:gd name="T27" fmla="*/ 8 h 439"/>
              <a:gd name="T28" fmla="*/ 0 w 1315"/>
              <a:gd name="T2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5" h="439">
                <a:moveTo>
                  <a:pt x="1315" y="439"/>
                </a:moveTo>
                <a:lnTo>
                  <a:pt x="1231" y="385"/>
                </a:lnTo>
                <a:lnTo>
                  <a:pt x="1144" y="334"/>
                </a:lnTo>
                <a:lnTo>
                  <a:pt x="1057" y="288"/>
                </a:lnTo>
                <a:lnTo>
                  <a:pt x="965" y="243"/>
                </a:lnTo>
                <a:lnTo>
                  <a:pt x="874" y="202"/>
                </a:lnTo>
                <a:lnTo>
                  <a:pt x="781" y="166"/>
                </a:lnTo>
                <a:lnTo>
                  <a:pt x="686" y="133"/>
                </a:lnTo>
                <a:lnTo>
                  <a:pt x="591" y="102"/>
                </a:lnTo>
                <a:lnTo>
                  <a:pt x="495" y="76"/>
                </a:lnTo>
                <a:lnTo>
                  <a:pt x="396" y="53"/>
                </a:lnTo>
                <a:lnTo>
                  <a:pt x="299" y="34"/>
                </a:lnTo>
                <a:lnTo>
                  <a:pt x="199" y="19"/>
                </a:lnTo>
                <a:lnTo>
                  <a:pt x="100" y="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3773488" y="1539875"/>
            <a:ext cx="508000" cy="187325"/>
          </a:xfrm>
          <a:custGeom>
            <a:avLst/>
            <a:gdLst>
              <a:gd name="T0" fmla="*/ 962 w 962"/>
              <a:gd name="T1" fmla="*/ 354 h 354"/>
              <a:gd name="T2" fmla="*/ 926 w 962"/>
              <a:gd name="T3" fmla="*/ 309 h 354"/>
              <a:gd name="T4" fmla="*/ 888 w 962"/>
              <a:gd name="T5" fmla="*/ 267 h 354"/>
              <a:gd name="T6" fmla="*/ 848 w 962"/>
              <a:gd name="T7" fmla="*/ 228 h 354"/>
              <a:gd name="T8" fmla="*/ 804 w 962"/>
              <a:gd name="T9" fmla="*/ 192 h 354"/>
              <a:gd name="T10" fmla="*/ 759 w 962"/>
              <a:gd name="T11" fmla="*/ 158 h 354"/>
              <a:gd name="T12" fmla="*/ 711 w 962"/>
              <a:gd name="T13" fmla="*/ 126 h 354"/>
              <a:gd name="T14" fmla="*/ 662 w 962"/>
              <a:gd name="T15" fmla="*/ 99 h 354"/>
              <a:gd name="T16" fmla="*/ 610 w 962"/>
              <a:gd name="T17" fmla="*/ 74 h 354"/>
              <a:gd name="T18" fmla="*/ 557 w 962"/>
              <a:gd name="T19" fmla="*/ 54 h 354"/>
              <a:gd name="T20" fmla="*/ 504 w 962"/>
              <a:gd name="T21" fmla="*/ 36 h 354"/>
              <a:gd name="T22" fmla="*/ 449 w 962"/>
              <a:gd name="T23" fmla="*/ 22 h 354"/>
              <a:gd name="T24" fmla="*/ 393 w 962"/>
              <a:gd name="T25" fmla="*/ 10 h 354"/>
              <a:gd name="T26" fmla="*/ 337 w 962"/>
              <a:gd name="T27" fmla="*/ 4 h 354"/>
              <a:gd name="T28" fmla="*/ 280 w 962"/>
              <a:gd name="T29" fmla="*/ 0 h 354"/>
              <a:gd name="T30" fmla="*/ 224 w 962"/>
              <a:gd name="T31" fmla="*/ 0 h 354"/>
              <a:gd name="T32" fmla="*/ 167 w 962"/>
              <a:gd name="T33" fmla="*/ 4 h 354"/>
              <a:gd name="T34" fmla="*/ 110 w 962"/>
              <a:gd name="T35" fmla="*/ 12 h 354"/>
              <a:gd name="T36" fmla="*/ 54 w 962"/>
              <a:gd name="T37" fmla="*/ 23 h 354"/>
              <a:gd name="T38" fmla="*/ 0 w 962"/>
              <a:gd name="T39" fmla="*/ 3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354">
                <a:moveTo>
                  <a:pt x="962" y="354"/>
                </a:moveTo>
                <a:lnTo>
                  <a:pt x="926" y="309"/>
                </a:lnTo>
                <a:lnTo>
                  <a:pt x="888" y="267"/>
                </a:lnTo>
                <a:lnTo>
                  <a:pt x="848" y="228"/>
                </a:lnTo>
                <a:lnTo>
                  <a:pt x="804" y="192"/>
                </a:lnTo>
                <a:lnTo>
                  <a:pt x="759" y="158"/>
                </a:lnTo>
                <a:lnTo>
                  <a:pt x="711" y="126"/>
                </a:lnTo>
                <a:lnTo>
                  <a:pt x="662" y="99"/>
                </a:lnTo>
                <a:lnTo>
                  <a:pt x="610" y="74"/>
                </a:lnTo>
                <a:lnTo>
                  <a:pt x="557" y="54"/>
                </a:lnTo>
                <a:lnTo>
                  <a:pt x="504" y="36"/>
                </a:lnTo>
                <a:lnTo>
                  <a:pt x="449" y="22"/>
                </a:lnTo>
                <a:lnTo>
                  <a:pt x="393" y="10"/>
                </a:lnTo>
                <a:lnTo>
                  <a:pt x="337" y="4"/>
                </a:lnTo>
                <a:lnTo>
                  <a:pt x="280" y="0"/>
                </a:lnTo>
                <a:lnTo>
                  <a:pt x="224" y="0"/>
                </a:lnTo>
                <a:lnTo>
                  <a:pt x="167" y="4"/>
                </a:lnTo>
                <a:lnTo>
                  <a:pt x="110" y="12"/>
                </a:lnTo>
                <a:lnTo>
                  <a:pt x="54" y="23"/>
                </a:lnTo>
                <a:lnTo>
                  <a:pt x="0" y="3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4916488" y="733425"/>
            <a:ext cx="720725" cy="216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257800" y="971550"/>
            <a:ext cx="530225" cy="147638"/>
          </a:xfrm>
          <a:custGeom>
            <a:avLst/>
            <a:gdLst>
              <a:gd name="T0" fmla="*/ 1001 w 1001"/>
              <a:gd name="T1" fmla="*/ 278 h 278"/>
              <a:gd name="T2" fmla="*/ 938 w 1001"/>
              <a:gd name="T3" fmla="*/ 236 h 278"/>
              <a:gd name="T4" fmla="*/ 873 w 1001"/>
              <a:gd name="T5" fmla="*/ 195 h 278"/>
              <a:gd name="T6" fmla="*/ 808 w 1001"/>
              <a:gd name="T7" fmla="*/ 159 h 278"/>
              <a:gd name="T8" fmla="*/ 739 w 1001"/>
              <a:gd name="T9" fmla="*/ 127 h 278"/>
              <a:gd name="T10" fmla="*/ 670 w 1001"/>
              <a:gd name="T11" fmla="*/ 98 h 278"/>
              <a:gd name="T12" fmla="*/ 598 w 1001"/>
              <a:gd name="T13" fmla="*/ 72 h 278"/>
              <a:gd name="T14" fmla="*/ 526 w 1001"/>
              <a:gd name="T15" fmla="*/ 50 h 278"/>
              <a:gd name="T16" fmla="*/ 452 w 1001"/>
              <a:gd name="T17" fmla="*/ 32 h 278"/>
              <a:gd name="T18" fmla="*/ 378 w 1001"/>
              <a:gd name="T19" fmla="*/ 18 h 278"/>
              <a:gd name="T20" fmla="*/ 302 w 1001"/>
              <a:gd name="T21" fmla="*/ 8 h 278"/>
              <a:gd name="T22" fmla="*/ 227 w 1001"/>
              <a:gd name="T23" fmla="*/ 2 h 278"/>
              <a:gd name="T24" fmla="*/ 151 w 1001"/>
              <a:gd name="T25" fmla="*/ 0 h 278"/>
              <a:gd name="T26" fmla="*/ 76 w 1001"/>
              <a:gd name="T27" fmla="*/ 2 h 278"/>
              <a:gd name="T28" fmla="*/ 0 w 1001"/>
              <a:gd name="T29" fmla="*/ 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1" h="278">
                <a:moveTo>
                  <a:pt x="1001" y="278"/>
                </a:moveTo>
                <a:lnTo>
                  <a:pt x="938" y="236"/>
                </a:lnTo>
                <a:lnTo>
                  <a:pt x="873" y="195"/>
                </a:lnTo>
                <a:lnTo>
                  <a:pt x="808" y="159"/>
                </a:lnTo>
                <a:lnTo>
                  <a:pt x="739" y="127"/>
                </a:lnTo>
                <a:lnTo>
                  <a:pt x="670" y="98"/>
                </a:lnTo>
                <a:lnTo>
                  <a:pt x="598" y="72"/>
                </a:lnTo>
                <a:lnTo>
                  <a:pt x="526" y="50"/>
                </a:lnTo>
                <a:lnTo>
                  <a:pt x="452" y="32"/>
                </a:lnTo>
                <a:lnTo>
                  <a:pt x="378" y="18"/>
                </a:lnTo>
                <a:lnTo>
                  <a:pt x="302" y="8"/>
                </a:lnTo>
                <a:lnTo>
                  <a:pt x="227" y="2"/>
                </a:lnTo>
                <a:lnTo>
                  <a:pt x="151" y="0"/>
                </a:lnTo>
                <a:lnTo>
                  <a:pt x="76" y="2"/>
                </a:lnTo>
                <a:lnTo>
                  <a:pt x="0" y="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4056063" y="1563688"/>
            <a:ext cx="3098800"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154863" y="1611313"/>
            <a:ext cx="2354263" cy="36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7875588" y="619125"/>
            <a:ext cx="22225" cy="174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546725" y="1001713"/>
            <a:ext cx="3689350" cy="47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8710613" y="1357313"/>
            <a:ext cx="49213" cy="557213"/>
          </a:xfrm>
          <a:custGeom>
            <a:avLst/>
            <a:gdLst>
              <a:gd name="T0" fmla="*/ 0 w 94"/>
              <a:gd name="T1" fmla="*/ 1052 h 1052"/>
              <a:gd name="T2" fmla="*/ 26 w 94"/>
              <a:gd name="T3" fmla="*/ 974 h 1052"/>
              <a:gd name="T4" fmla="*/ 48 w 94"/>
              <a:gd name="T5" fmla="*/ 894 h 1052"/>
              <a:gd name="T6" fmla="*/ 65 w 94"/>
              <a:gd name="T7" fmla="*/ 814 h 1052"/>
              <a:gd name="T8" fmla="*/ 78 w 94"/>
              <a:gd name="T9" fmla="*/ 733 h 1052"/>
              <a:gd name="T10" fmla="*/ 87 w 94"/>
              <a:gd name="T11" fmla="*/ 652 h 1052"/>
              <a:gd name="T12" fmla="*/ 93 w 94"/>
              <a:gd name="T13" fmla="*/ 569 h 1052"/>
              <a:gd name="T14" fmla="*/ 94 w 94"/>
              <a:gd name="T15" fmla="*/ 486 h 1052"/>
              <a:gd name="T16" fmla="*/ 91 w 94"/>
              <a:gd name="T17" fmla="*/ 405 h 1052"/>
              <a:gd name="T18" fmla="*/ 84 w 94"/>
              <a:gd name="T19" fmla="*/ 322 h 1052"/>
              <a:gd name="T20" fmla="*/ 74 w 94"/>
              <a:gd name="T21" fmla="*/ 241 h 1052"/>
              <a:gd name="T22" fmla="*/ 58 w 94"/>
              <a:gd name="T23" fmla="*/ 160 h 1052"/>
              <a:gd name="T24" fmla="*/ 39 w 94"/>
              <a:gd name="T25" fmla="*/ 80 h 1052"/>
              <a:gd name="T26" fmla="*/ 17 w 94"/>
              <a:gd name="T27"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052">
                <a:moveTo>
                  <a:pt x="0" y="1052"/>
                </a:moveTo>
                <a:lnTo>
                  <a:pt x="26" y="974"/>
                </a:lnTo>
                <a:lnTo>
                  <a:pt x="48" y="894"/>
                </a:lnTo>
                <a:lnTo>
                  <a:pt x="65" y="814"/>
                </a:lnTo>
                <a:lnTo>
                  <a:pt x="78" y="733"/>
                </a:lnTo>
                <a:lnTo>
                  <a:pt x="87" y="652"/>
                </a:lnTo>
                <a:lnTo>
                  <a:pt x="93" y="569"/>
                </a:lnTo>
                <a:lnTo>
                  <a:pt x="94" y="486"/>
                </a:lnTo>
                <a:lnTo>
                  <a:pt x="91" y="405"/>
                </a:lnTo>
                <a:lnTo>
                  <a:pt x="84" y="322"/>
                </a:lnTo>
                <a:lnTo>
                  <a:pt x="74" y="241"/>
                </a:lnTo>
                <a:lnTo>
                  <a:pt x="58" y="160"/>
                </a:lnTo>
                <a:lnTo>
                  <a:pt x="39" y="80"/>
                </a:lnTo>
                <a:lnTo>
                  <a:pt x="1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8348663" y="784225"/>
            <a:ext cx="68263" cy="506413"/>
          </a:xfrm>
          <a:custGeom>
            <a:avLst/>
            <a:gdLst>
              <a:gd name="T0" fmla="*/ 0 w 129"/>
              <a:gd name="T1" fmla="*/ 957 h 957"/>
              <a:gd name="T2" fmla="*/ 29 w 129"/>
              <a:gd name="T3" fmla="*/ 902 h 957"/>
              <a:gd name="T4" fmla="*/ 55 w 129"/>
              <a:gd name="T5" fmla="*/ 845 h 957"/>
              <a:gd name="T6" fmla="*/ 77 w 129"/>
              <a:gd name="T7" fmla="*/ 787 h 957"/>
              <a:gd name="T8" fmla="*/ 95 w 129"/>
              <a:gd name="T9" fmla="*/ 727 h 957"/>
              <a:gd name="T10" fmla="*/ 109 w 129"/>
              <a:gd name="T11" fmla="*/ 666 h 957"/>
              <a:gd name="T12" fmla="*/ 119 w 129"/>
              <a:gd name="T13" fmla="*/ 604 h 957"/>
              <a:gd name="T14" fmla="*/ 127 w 129"/>
              <a:gd name="T15" fmla="*/ 543 h 957"/>
              <a:gd name="T16" fmla="*/ 129 w 129"/>
              <a:gd name="T17" fmla="*/ 481 h 957"/>
              <a:gd name="T18" fmla="*/ 128 w 129"/>
              <a:gd name="T19" fmla="*/ 418 h 957"/>
              <a:gd name="T20" fmla="*/ 124 w 129"/>
              <a:gd name="T21" fmla="*/ 356 h 957"/>
              <a:gd name="T22" fmla="*/ 113 w 129"/>
              <a:gd name="T23" fmla="*/ 293 h 957"/>
              <a:gd name="T24" fmla="*/ 102 w 129"/>
              <a:gd name="T25" fmla="*/ 232 h 957"/>
              <a:gd name="T26" fmla="*/ 84 w 129"/>
              <a:gd name="T27" fmla="*/ 173 h 957"/>
              <a:gd name="T28" fmla="*/ 64 w 129"/>
              <a:gd name="T29" fmla="*/ 113 h 957"/>
              <a:gd name="T30" fmla="*/ 41 w 129"/>
              <a:gd name="T31" fmla="*/ 57 h 957"/>
              <a:gd name="T32" fmla="*/ 13 w 129"/>
              <a:gd name="T33"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57">
                <a:moveTo>
                  <a:pt x="0" y="957"/>
                </a:moveTo>
                <a:lnTo>
                  <a:pt x="29" y="902"/>
                </a:lnTo>
                <a:lnTo>
                  <a:pt x="55" y="845"/>
                </a:lnTo>
                <a:lnTo>
                  <a:pt x="77" y="787"/>
                </a:lnTo>
                <a:lnTo>
                  <a:pt x="95" y="727"/>
                </a:lnTo>
                <a:lnTo>
                  <a:pt x="109" y="666"/>
                </a:lnTo>
                <a:lnTo>
                  <a:pt x="119" y="604"/>
                </a:lnTo>
                <a:lnTo>
                  <a:pt x="127" y="543"/>
                </a:lnTo>
                <a:lnTo>
                  <a:pt x="129" y="481"/>
                </a:lnTo>
                <a:lnTo>
                  <a:pt x="128" y="418"/>
                </a:lnTo>
                <a:lnTo>
                  <a:pt x="124" y="356"/>
                </a:lnTo>
                <a:lnTo>
                  <a:pt x="113" y="293"/>
                </a:lnTo>
                <a:lnTo>
                  <a:pt x="102" y="232"/>
                </a:lnTo>
                <a:lnTo>
                  <a:pt x="84" y="173"/>
                </a:lnTo>
                <a:lnTo>
                  <a:pt x="64" y="113"/>
                </a:lnTo>
                <a:lnTo>
                  <a:pt x="41" y="57"/>
                </a:lnTo>
                <a:lnTo>
                  <a:pt x="1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8418513" y="1025525"/>
            <a:ext cx="342900" cy="611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8428038" y="460375"/>
            <a:ext cx="1025525" cy="576263"/>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8764588" y="1057275"/>
            <a:ext cx="1023938" cy="577850"/>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9586913" y="719138"/>
            <a:ext cx="50800" cy="88900"/>
          </a:xfrm>
          <a:prstGeom prst="line">
            <a:avLst/>
          </a:prstGeom>
          <a:noFill/>
          <a:ln w="0">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9444038" y="465138"/>
            <a:ext cx="185738" cy="277813"/>
          </a:xfrm>
          <a:custGeom>
            <a:avLst/>
            <a:gdLst>
              <a:gd name="T0" fmla="*/ 352 w 352"/>
              <a:gd name="T1" fmla="*/ 437 h 527"/>
              <a:gd name="T2" fmla="*/ 190 w 352"/>
              <a:gd name="T3" fmla="*/ 527 h 527"/>
              <a:gd name="T4" fmla="*/ 0 w 352"/>
              <a:gd name="T5" fmla="*/ 0 h 527"/>
              <a:gd name="T6" fmla="*/ 352 w 352"/>
              <a:gd name="T7" fmla="*/ 437 h 527"/>
            </a:gdLst>
            <a:ahLst/>
            <a:cxnLst>
              <a:cxn ang="0">
                <a:pos x="T0" y="T1"/>
              </a:cxn>
              <a:cxn ang="0">
                <a:pos x="T2" y="T3"/>
              </a:cxn>
              <a:cxn ang="0">
                <a:pos x="T4" y="T5"/>
              </a:cxn>
              <a:cxn ang="0">
                <a:pos x="T6" y="T7"/>
              </a:cxn>
            </a:cxnLst>
            <a:rect l="0" t="0" r="r" b="b"/>
            <a:pathLst>
              <a:path w="352" h="527">
                <a:moveTo>
                  <a:pt x="352" y="437"/>
                </a:moveTo>
                <a:lnTo>
                  <a:pt x="190" y="527"/>
                </a:lnTo>
                <a:lnTo>
                  <a:pt x="0" y="0"/>
                </a:lnTo>
                <a:lnTo>
                  <a:pt x="352" y="4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9593263" y="784225"/>
            <a:ext cx="187325" cy="279400"/>
          </a:xfrm>
          <a:custGeom>
            <a:avLst/>
            <a:gdLst>
              <a:gd name="T0" fmla="*/ 161 w 352"/>
              <a:gd name="T1" fmla="*/ 0 h 527"/>
              <a:gd name="T2" fmla="*/ 0 w 352"/>
              <a:gd name="T3" fmla="*/ 90 h 527"/>
              <a:gd name="T4" fmla="*/ 352 w 352"/>
              <a:gd name="T5" fmla="*/ 527 h 527"/>
              <a:gd name="T6" fmla="*/ 161 w 352"/>
              <a:gd name="T7" fmla="*/ 0 h 527"/>
            </a:gdLst>
            <a:ahLst/>
            <a:cxnLst>
              <a:cxn ang="0">
                <a:pos x="T0" y="T1"/>
              </a:cxn>
              <a:cxn ang="0">
                <a:pos x="T2" y="T3"/>
              </a:cxn>
              <a:cxn ang="0">
                <a:pos x="T4" y="T5"/>
              </a:cxn>
              <a:cxn ang="0">
                <a:pos x="T6" y="T7"/>
              </a:cxn>
            </a:cxnLst>
            <a:rect l="0" t="0" r="r" b="b"/>
            <a:pathLst>
              <a:path w="352" h="527">
                <a:moveTo>
                  <a:pt x="161" y="0"/>
                </a:moveTo>
                <a:lnTo>
                  <a:pt x="0" y="90"/>
                </a:lnTo>
                <a:lnTo>
                  <a:pt x="352" y="527"/>
                </a:lnTo>
                <a:lnTo>
                  <a:pt x="1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p:cNvSpPr>
            <a:spLocks noChangeArrowheads="1"/>
          </p:cNvSpPr>
          <p:nvPr/>
        </p:nvSpPr>
        <p:spPr bwMode="auto">
          <a:xfrm rot="3600000">
            <a:off x="9533655" y="377337"/>
            <a:ext cx="570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Arial" panose="020B0604020202020204" pitchFamily="34" charset="0"/>
              </a:rPr>
              <a:t>SD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Oval 39"/>
          <p:cNvSpPr/>
          <p:nvPr/>
        </p:nvSpPr>
        <p:spPr>
          <a:xfrm>
            <a:off x="5523865" y="98472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4891407" y="578580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4895328" y="287131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8407400" y="102266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p:cNvSpPr txBox="1"/>
          <p:nvPr/>
        </p:nvSpPr>
        <p:spPr>
          <a:xfrm>
            <a:off x="7510009" y="3989943"/>
            <a:ext cx="438150" cy="369332"/>
          </a:xfrm>
          <a:prstGeom prst="rect">
            <a:avLst/>
          </a:prstGeom>
          <a:noFill/>
        </p:spPr>
        <p:txBody>
          <a:bodyPr wrap="square" rtlCol="0">
            <a:spAutoFit/>
          </a:bodyPr>
          <a:lstStyle/>
          <a:p>
            <a:r>
              <a:rPr lang="en-US" dirty="0"/>
              <a:t>VP</a:t>
            </a:r>
          </a:p>
        </p:txBody>
      </p:sp>
      <p:sp>
        <p:nvSpPr>
          <p:cNvPr id="45" name="TextBox 44"/>
          <p:cNvSpPr txBox="1"/>
          <p:nvPr/>
        </p:nvSpPr>
        <p:spPr>
          <a:xfrm>
            <a:off x="7519080" y="4386818"/>
            <a:ext cx="602116" cy="369332"/>
          </a:xfrm>
          <a:prstGeom prst="rect">
            <a:avLst/>
          </a:prstGeom>
          <a:noFill/>
        </p:spPr>
        <p:txBody>
          <a:bodyPr wrap="square" rtlCol="0">
            <a:spAutoFit/>
          </a:bodyPr>
          <a:lstStyle/>
          <a:p>
            <a:r>
              <a:rPr lang="en-US" dirty="0"/>
              <a:t>HP</a:t>
            </a:r>
          </a:p>
        </p:txBody>
      </p:sp>
      <p:sp>
        <p:nvSpPr>
          <p:cNvPr id="46" name="TextBox 45"/>
          <p:cNvSpPr txBox="1"/>
          <p:nvPr/>
        </p:nvSpPr>
        <p:spPr>
          <a:xfrm rot="1270230">
            <a:off x="6994526" y="3130942"/>
            <a:ext cx="438150" cy="369332"/>
          </a:xfrm>
          <a:prstGeom prst="rect">
            <a:avLst/>
          </a:prstGeom>
          <a:noFill/>
        </p:spPr>
        <p:txBody>
          <a:bodyPr wrap="square" rtlCol="0">
            <a:spAutoFit/>
          </a:bodyPr>
          <a:lstStyle/>
          <a:p>
            <a:r>
              <a:rPr lang="en-US" dirty="0"/>
              <a:t>VP</a:t>
            </a:r>
          </a:p>
        </p:txBody>
      </p:sp>
      <p:sp>
        <p:nvSpPr>
          <p:cNvPr id="47" name="TextBox 46"/>
          <p:cNvSpPr txBox="1"/>
          <p:nvPr/>
        </p:nvSpPr>
        <p:spPr>
          <a:xfrm rot="1270230">
            <a:off x="7125309" y="2836807"/>
            <a:ext cx="622574" cy="369332"/>
          </a:xfrm>
          <a:prstGeom prst="rect">
            <a:avLst/>
          </a:prstGeom>
          <a:noFill/>
        </p:spPr>
        <p:txBody>
          <a:bodyPr wrap="square" rtlCol="0">
            <a:spAutoFit/>
          </a:bodyPr>
          <a:lstStyle/>
          <a:p>
            <a:r>
              <a:rPr lang="en-US" dirty="0"/>
              <a:t>AP1</a:t>
            </a:r>
          </a:p>
        </p:txBody>
      </p:sp>
      <p:sp>
        <p:nvSpPr>
          <p:cNvPr id="48" name="TextBox 47"/>
          <p:cNvSpPr txBox="1"/>
          <p:nvPr/>
        </p:nvSpPr>
        <p:spPr>
          <a:xfrm rot="5400000">
            <a:off x="7379635" y="2106234"/>
            <a:ext cx="622574" cy="369332"/>
          </a:xfrm>
          <a:prstGeom prst="rect">
            <a:avLst/>
          </a:prstGeom>
          <a:noFill/>
        </p:spPr>
        <p:txBody>
          <a:bodyPr wrap="square" rtlCol="0">
            <a:spAutoFit/>
          </a:bodyPr>
          <a:lstStyle/>
          <a:p>
            <a:r>
              <a:rPr lang="en-US" dirty="0"/>
              <a:t>AP1</a:t>
            </a:r>
          </a:p>
        </p:txBody>
      </p:sp>
      <p:sp>
        <p:nvSpPr>
          <p:cNvPr id="49" name="TextBox 48"/>
          <p:cNvSpPr txBox="1"/>
          <p:nvPr/>
        </p:nvSpPr>
        <p:spPr>
          <a:xfrm rot="5400000">
            <a:off x="7808260" y="2124494"/>
            <a:ext cx="622574" cy="369332"/>
          </a:xfrm>
          <a:prstGeom prst="rect">
            <a:avLst/>
          </a:prstGeom>
          <a:noFill/>
        </p:spPr>
        <p:txBody>
          <a:bodyPr wrap="square" rtlCol="0">
            <a:spAutoFit/>
          </a:bodyPr>
          <a:lstStyle/>
          <a:p>
            <a:r>
              <a:rPr lang="en-US" dirty="0"/>
              <a:t>AP2</a:t>
            </a:r>
          </a:p>
        </p:txBody>
      </p:sp>
      <p:sp>
        <p:nvSpPr>
          <p:cNvPr id="50" name="TextBox 49"/>
          <p:cNvSpPr txBox="1"/>
          <p:nvPr/>
        </p:nvSpPr>
        <p:spPr>
          <a:xfrm>
            <a:off x="3386082" y="2501980"/>
            <a:ext cx="467902" cy="369332"/>
          </a:xfrm>
          <a:prstGeom prst="rect">
            <a:avLst/>
          </a:prstGeom>
          <a:noFill/>
        </p:spPr>
        <p:txBody>
          <a:bodyPr wrap="square" rtlCol="0">
            <a:spAutoFit/>
          </a:bodyPr>
          <a:lstStyle/>
          <a:p>
            <a:r>
              <a:rPr lang="en-US" dirty="0"/>
              <a:t>a’</a:t>
            </a:r>
          </a:p>
        </p:txBody>
      </p:sp>
      <p:sp>
        <p:nvSpPr>
          <p:cNvPr id="51" name="TextBox 50"/>
          <p:cNvSpPr txBox="1"/>
          <p:nvPr/>
        </p:nvSpPr>
        <p:spPr>
          <a:xfrm>
            <a:off x="6517871" y="3532228"/>
            <a:ext cx="467902" cy="369332"/>
          </a:xfrm>
          <a:prstGeom prst="rect">
            <a:avLst/>
          </a:prstGeom>
          <a:noFill/>
        </p:spPr>
        <p:txBody>
          <a:bodyPr wrap="square" rtlCol="0">
            <a:spAutoFit/>
          </a:bodyPr>
          <a:lstStyle/>
          <a:p>
            <a:r>
              <a:rPr lang="en-US" dirty="0"/>
              <a:t>b’</a:t>
            </a:r>
          </a:p>
        </p:txBody>
      </p:sp>
      <p:sp>
        <p:nvSpPr>
          <p:cNvPr id="52" name="TextBox 51"/>
          <p:cNvSpPr txBox="1"/>
          <p:nvPr/>
        </p:nvSpPr>
        <p:spPr>
          <a:xfrm>
            <a:off x="4941958" y="2697802"/>
            <a:ext cx="467902" cy="369332"/>
          </a:xfrm>
          <a:prstGeom prst="rect">
            <a:avLst/>
          </a:prstGeom>
          <a:noFill/>
        </p:spPr>
        <p:txBody>
          <a:bodyPr wrap="square" rtlCol="0">
            <a:spAutoFit/>
          </a:bodyPr>
          <a:lstStyle/>
          <a:p>
            <a:r>
              <a:rPr lang="en-US" dirty="0"/>
              <a:t>c’</a:t>
            </a:r>
          </a:p>
        </p:txBody>
      </p:sp>
      <p:sp>
        <p:nvSpPr>
          <p:cNvPr id="53" name="TextBox 52"/>
          <p:cNvSpPr txBox="1"/>
          <p:nvPr/>
        </p:nvSpPr>
        <p:spPr>
          <a:xfrm>
            <a:off x="6338504" y="5724604"/>
            <a:ext cx="467902" cy="369332"/>
          </a:xfrm>
          <a:prstGeom prst="rect">
            <a:avLst/>
          </a:prstGeom>
          <a:noFill/>
        </p:spPr>
        <p:txBody>
          <a:bodyPr wrap="square" rtlCol="0">
            <a:spAutoFit/>
          </a:bodyPr>
          <a:lstStyle/>
          <a:p>
            <a:r>
              <a:rPr lang="en-US" dirty="0"/>
              <a:t>b</a:t>
            </a:r>
          </a:p>
        </p:txBody>
      </p:sp>
      <p:sp>
        <p:nvSpPr>
          <p:cNvPr id="54" name="TextBox 53"/>
          <p:cNvSpPr txBox="1"/>
          <p:nvPr/>
        </p:nvSpPr>
        <p:spPr>
          <a:xfrm>
            <a:off x="3374303" y="4642921"/>
            <a:ext cx="467902" cy="369332"/>
          </a:xfrm>
          <a:prstGeom prst="rect">
            <a:avLst/>
          </a:prstGeom>
          <a:noFill/>
        </p:spPr>
        <p:txBody>
          <a:bodyPr wrap="square" rtlCol="0">
            <a:spAutoFit/>
          </a:bodyPr>
          <a:lstStyle/>
          <a:p>
            <a:r>
              <a:rPr lang="en-US" dirty="0"/>
              <a:t>a</a:t>
            </a:r>
          </a:p>
        </p:txBody>
      </p:sp>
      <p:sp>
        <p:nvSpPr>
          <p:cNvPr id="55" name="TextBox 54"/>
          <p:cNvSpPr txBox="1"/>
          <p:nvPr/>
        </p:nvSpPr>
        <p:spPr>
          <a:xfrm>
            <a:off x="4798907" y="5764213"/>
            <a:ext cx="467902" cy="369332"/>
          </a:xfrm>
          <a:prstGeom prst="rect">
            <a:avLst/>
          </a:prstGeom>
          <a:noFill/>
        </p:spPr>
        <p:txBody>
          <a:bodyPr wrap="square" rtlCol="0">
            <a:spAutoFit/>
          </a:bodyPr>
          <a:lstStyle/>
          <a:p>
            <a:r>
              <a:rPr lang="en-US" dirty="0"/>
              <a:t>c</a:t>
            </a:r>
          </a:p>
        </p:txBody>
      </p:sp>
      <p:sp>
        <p:nvSpPr>
          <p:cNvPr id="56" name="TextBox 55"/>
          <p:cNvSpPr txBox="1"/>
          <p:nvPr/>
        </p:nvSpPr>
        <p:spPr>
          <a:xfrm>
            <a:off x="7207661" y="1273326"/>
            <a:ext cx="467902" cy="369332"/>
          </a:xfrm>
          <a:prstGeom prst="rect">
            <a:avLst/>
          </a:prstGeom>
          <a:noFill/>
        </p:spPr>
        <p:txBody>
          <a:bodyPr wrap="square" rtlCol="0">
            <a:spAutoFit/>
          </a:bodyPr>
          <a:lstStyle/>
          <a:p>
            <a:r>
              <a:rPr lang="en-US" dirty="0"/>
              <a:t>b1</a:t>
            </a:r>
          </a:p>
        </p:txBody>
      </p:sp>
      <p:sp>
        <p:nvSpPr>
          <p:cNvPr id="57" name="TextBox 56"/>
          <p:cNvSpPr txBox="1"/>
          <p:nvPr/>
        </p:nvSpPr>
        <p:spPr>
          <a:xfrm>
            <a:off x="3736420" y="1203087"/>
            <a:ext cx="467902" cy="369332"/>
          </a:xfrm>
          <a:prstGeom prst="rect">
            <a:avLst/>
          </a:prstGeom>
          <a:noFill/>
        </p:spPr>
        <p:txBody>
          <a:bodyPr wrap="square" rtlCol="0">
            <a:spAutoFit/>
          </a:bodyPr>
          <a:lstStyle/>
          <a:p>
            <a:r>
              <a:rPr lang="en-US" dirty="0"/>
              <a:t>a1</a:t>
            </a:r>
          </a:p>
        </p:txBody>
      </p:sp>
      <p:sp>
        <p:nvSpPr>
          <p:cNvPr id="58" name="TextBox 57"/>
          <p:cNvSpPr txBox="1"/>
          <p:nvPr/>
        </p:nvSpPr>
        <p:spPr>
          <a:xfrm>
            <a:off x="5568266" y="694551"/>
            <a:ext cx="467902" cy="369332"/>
          </a:xfrm>
          <a:prstGeom prst="rect">
            <a:avLst/>
          </a:prstGeom>
          <a:noFill/>
        </p:spPr>
        <p:txBody>
          <a:bodyPr wrap="square" rtlCol="0">
            <a:spAutoFit/>
          </a:bodyPr>
          <a:lstStyle/>
          <a:p>
            <a:r>
              <a:rPr lang="en-US" dirty="0"/>
              <a:t>c1</a:t>
            </a:r>
          </a:p>
        </p:txBody>
      </p:sp>
      <p:sp>
        <p:nvSpPr>
          <p:cNvPr id="59" name="TextBox 58"/>
          <p:cNvSpPr txBox="1"/>
          <p:nvPr/>
        </p:nvSpPr>
        <p:spPr>
          <a:xfrm>
            <a:off x="8735219" y="1639002"/>
            <a:ext cx="1123295" cy="369332"/>
          </a:xfrm>
          <a:prstGeom prst="rect">
            <a:avLst/>
          </a:prstGeom>
          <a:noFill/>
        </p:spPr>
        <p:txBody>
          <a:bodyPr wrap="square" rtlCol="0">
            <a:spAutoFit/>
          </a:bodyPr>
          <a:lstStyle/>
          <a:p>
            <a:r>
              <a:rPr lang="en-US" dirty="0"/>
              <a:t>a1’ (b1’)</a:t>
            </a:r>
          </a:p>
        </p:txBody>
      </p:sp>
      <p:sp>
        <p:nvSpPr>
          <p:cNvPr id="60" name="TextBox 59"/>
          <p:cNvSpPr txBox="1"/>
          <p:nvPr/>
        </p:nvSpPr>
        <p:spPr>
          <a:xfrm>
            <a:off x="8345310" y="578922"/>
            <a:ext cx="467902" cy="369332"/>
          </a:xfrm>
          <a:prstGeom prst="rect">
            <a:avLst/>
          </a:prstGeom>
          <a:noFill/>
        </p:spPr>
        <p:txBody>
          <a:bodyPr wrap="square" rtlCol="0">
            <a:spAutoFit/>
          </a:bodyPr>
          <a:lstStyle/>
          <a:p>
            <a:r>
              <a:rPr lang="en-US" dirty="0"/>
              <a:t>c1’</a:t>
            </a:r>
          </a:p>
        </p:txBody>
      </p:sp>
      <p:sp>
        <p:nvSpPr>
          <p:cNvPr id="62" name="Oval 61"/>
          <p:cNvSpPr/>
          <p:nvPr/>
        </p:nvSpPr>
        <p:spPr>
          <a:xfrm>
            <a:off x="8749100" y="160229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08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1000"/>
                                        <p:tgtEl>
                                          <p:spTgt spid="2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1000"/>
                                        <p:tgtEl>
                                          <p:spTgt spid="23"/>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1000"/>
                                        <p:tgtEl>
                                          <p:spTgt spid="2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1000"/>
                                        <p:tgtEl>
                                          <p:spTgt spid="2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10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up)">
                                      <p:cBhvr>
                                        <p:cTn id="70" dur="1000"/>
                                        <p:tgtEl>
                                          <p:spTgt spid="27"/>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10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000"/>
                                        <p:tgtEl>
                                          <p:spTgt spid="30"/>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1000"/>
                                        <p:tgtEl>
                                          <p:spTgt spid="29"/>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1000"/>
                                        <p:tgtEl>
                                          <p:spTgt spid="3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0"/>
                                        <p:tgtEl>
                                          <p:spTgt spid="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500"/>
                                        <p:tgtEl>
                                          <p:spTgt spid="3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fade">
                                      <p:cBhvr>
                                        <p:cTn id="132" dur="500"/>
                                        <p:tgtEl>
                                          <p:spTgt spid="3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500"/>
                                        <p:tgtEl>
                                          <p:spTgt spid="3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37" grpId="0" animBg="1"/>
      <p:bldP spid="38" grpId="0"/>
      <p:bldP spid="40" grpId="0" animBg="1"/>
      <p:bldP spid="43" grpId="0" animBg="1"/>
      <p:bldP spid="46" grpId="0"/>
      <p:bldP spid="47" grpId="0"/>
      <p:bldP spid="48" grpId="0"/>
      <p:bldP spid="49" grpId="0"/>
      <p:bldP spid="56" grpId="0"/>
      <p:bldP spid="57" grpId="0"/>
      <p:bldP spid="58" grpId="0"/>
      <p:bldP spid="59" grpId="0"/>
      <p:bldP spid="60" grpId="0"/>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Distance Between Two Skew Lines</a:t>
            </a:r>
          </a:p>
        </p:txBody>
      </p:sp>
      <p:sp>
        <p:nvSpPr>
          <p:cNvPr id="3" name="Content Placeholder 2"/>
          <p:cNvSpPr>
            <a:spLocks noGrp="1"/>
          </p:cNvSpPr>
          <p:nvPr>
            <p:ph idx="1"/>
          </p:nvPr>
        </p:nvSpPr>
        <p:spPr>
          <a:xfrm>
            <a:off x="838200" y="1825625"/>
            <a:ext cx="5939971" cy="4351338"/>
          </a:xfrm>
        </p:spPr>
        <p:txBody>
          <a:bodyPr>
            <a:normAutofit/>
          </a:bodyPr>
          <a:lstStyle/>
          <a:p>
            <a:r>
              <a:rPr lang="en-US" sz="1800" dirty="0"/>
              <a:t>Skew lines are non-intersecting non-parallel lines. Skew lines are parallel to the same plan, but there is no plane in which the two lines are coplanar.</a:t>
            </a:r>
          </a:p>
          <a:p>
            <a:r>
              <a:rPr lang="en-US" sz="1800" dirty="0"/>
              <a:t>For any two skew lines, there exists exactly one line perpendicular to both lines; this line is called the common perpendicular. </a:t>
            </a:r>
          </a:p>
          <a:p>
            <a:r>
              <a:rPr lang="en-US" sz="1800" dirty="0"/>
              <a:t>The shortest distance between two skew lines is the distance between their intersection points with their common perpendicular.</a:t>
            </a:r>
          </a:p>
          <a:p>
            <a:r>
              <a:rPr lang="en-US" sz="1800" dirty="0"/>
              <a:t>This distance can be determined by finding a view in which one of the lines is shown in point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171" y="1428524"/>
            <a:ext cx="5210629" cy="4002367"/>
          </a:xfrm>
          <a:prstGeom prst="rect">
            <a:avLst/>
          </a:prstGeom>
        </p:spPr>
      </p:pic>
    </p:spTree>
    <p:extLst>
      <p:ext uri="{BB962C8B-B14F-4D97-AF65-F5344CB8AC3E}">
        <p14:creationId xmlns:p14="http://schemas.microsoft.com/office/powerpoint/2010/main" val="14563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7" name="Freeform 6"/>
          <p:cNvSpPr/>
          <p:nvPr/>
        </p:nvSpPr>
        <p:spPr>
          <a:xfrm>
            <a:off x="2691685" y="270456"/>
            <a:ext cx="1983346" cy="5731099"/>
          </a:xfrm>
          <a:custGeom>
            <a:avLst/>
            <a:gdLst>
              <a:gd name="connsiteX0" fmla="*/ 1983346 w 1983346"/>
              <a:gd name="connsiteY0" fmla="*/ 5731099 h 5731099"/>
              <a:gd name="connsiteX1" fmla="*/ 1970467 w 1983346"/>
              <a:gd name="connsiteY1" fmla="*/ 798490 h 5731099"/>
              <a:gd name="connsiteX2" fmla="*/ 0 w 1983346"/>
              <a:gd name="connsiteY2" fmla="*/ 0 h 5731099"/>
              <a:gd name="connsiteX3" fmla="*/ 12878 w 1983346"/>
              <a:gd name="connsiteY3" fmla="*/ 5009882 h 5731099"/>
              <a:gd name="connsiteX4" fmla="*/ 1983346 w 1983346"/>
              <a:gd name="connsiteY4" fmla="*/ 5731099 h 573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346" h="5731099">
                <a:moveTo>
                  <a:pt x="1983346" y="5731099"/>
                </a:moveTo>
                <a:lnTo>
                  <a:pt x="1970467" y="798490"/>
                </a:lnTo>
                <a:lnTo>
                  <a:pt x="0" y="0"/>
                </a:lnTo>
                <a:cubicBezTo>
                  <a:pt x="4293" y="1669961"/>
                  <a:pt x="8585" y="3339921"/>
                  <a:pt x="12878" y="5009882"/>
                </a:cubicBezTo>
                <a:lnTo>
                  <a:pt x="1983346" y="573109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729552" y="4940490"/>
            <a:ext cx="6851176" cy="1078173"/>
          </a:xfrm>
          <a:custGeom>
            <a:avLst/>
            <a:gdLst>
              <a:gd name="connsiteX0" fmla="*/ 1951630 w 6851176"/>
              <a:gd name="connsiteY0" fmla="*/ 1078173 h 1078173"/>
              <a:gd name="connsiteX1" fmla="*/ 6851176 w 6851176"/>
              <a:gd name="connsiteY1" fmla="*/ 805217 h 1078173"/>
              <a:gd name="connsiteX2" fmla="*/ 4899547 w 6851176"/>
              <a:gd name="connsiteY2" fmla="*/ 0 h 1078173"/>
              <a:gd name="connsiteX3" fmla="*/ 0 w 6851176"/>
              <a:gd name="connsiteY3" fmla="*/ 286603 h 1078173"/>
              <a:gd name="connsiteX4" fmla="*/ 1951630 w 6851176"/>
              <a:gd name="connsiteY4" fmla="*/ 1078173 h 10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176" h="1078173">
                <a:moveTo>
                  <a:pt x="1951630" y="1078173"/>
                </a:moveTo>
                <a:lnTo>
                  <a:pt x="6851176" y="805217"/>
                </a:lnTo>
                <a:lnTo>
                  <a:pt x="4899547" y="0"/>
                </a:lnTo>
                <a:lnTo>
                  <a:pt x="0" y="286603"/>
                </a:lnTo>
                <a:lnTo>
                  <a:pt x="1951630" y="1078173"/>
                </a:lnTo>
                <a:close/>
              </a:path>
            </a:pathLst>
          </a:cu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flipV="1">
            <a:off x="4635500" y="3597275"/>
            <a:ext cx="523356" cy="1561581"/>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2971800" y="3609975"/>
            <a:ext cx="1662882" cy="762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541891" y="5158856"/>
            <a:ext cx="1616965" cy="6439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971800" y="3686175"/>
            <a:ext cx="571500" cy="1537075"/>
          </a:xfrm>
          <a:prstGeom prst="line">
            <a:avLst/>
          </a:prstGeom>
          <a:ln w="15875"/>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86400" y="3495675"/>
            <a:ext cx="745606" cy="714375"/>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3683359" y="3490462"/>
            <a:ext cx="1803041" cy="1068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400425" y="4222750"/>
            <a:ext cx="2831582" cy="16559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400425" y="3592867"/>
            <a:ext cx="282933" cy="803184"/>
          </a:xfrm>
          <a:prstGeom prst="line">
            <a:avLst/>
          </a:prstGeom>
          <a:ln w="15875"/>
        </p:spPr>
        <p:style>
          <a:lnRef idx="1">
            <a:schemeClr val="dk1"/>
          </a:lnRef>
          <a:fillRef idx="0">
            <a:schemeClr val="dk1"/>
          </a:fillRef>
          <a:effectRef idx="0">
            <a:schemeClr val="dk1"/>
          </a:effectRef>
          <a:fontRef idx="minor">
            <a:schemeClr val="tx1"/>
          </a:fontRef>
        </p:style>
      </p:cxnSp>
      <p:sp>
        <p:nvSpPr>
          <p:cNvPr id="38" name="Freeform 37"/>
          <p:cNvSpPr/>
          <p:nvPr/>
        </p:nvSpPr>
        <p:spPr>
          <a:xfrm>
            <a:off x="4238754" y="3349233"/>
            <a:ext cx="1281112" cy="1957387"/>
          </a:xfrm>
          <a:custGeom>
            <a:avLst/>
            <a:gdLst>
              <a:gd name="connsiteX0" fmla="*/ 933450 w 1281112"/>
              <a:gd name="connsiteY0" fmla="*/ 1957387 h 1957387"/>
              <a:gd name="connsiteX1" fmla="*/ 0 w 1281112"/>
              <a:gd name="connsiteY1" fmla="*/ 333375 h 1957387"/>
              <a:gd name="connsiteX2" fmla="*/ 347662 w 1281112"/>
              <a:gd name="connsiteY2" fmla="*/ 0 h 1957387"/>
              <a:gd name="connsiteX3" fmla="*/ 1281112 w 1281112"/>
              <a:gd name="connsiteY3" fmla="*/ 1638300 h 1957387"/>
              <a:gd name="connsiteX4" fmla="*/ 933450 w 1281112"/>
              <a:gd name="connsiteY4" fmla="*/ 1957387 h 195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12" h="1957387">
                <a:moveTo>
                  <a:pt x="933450" y="1957387"/>
                </a:moveTo>
                <a:lnTo>
                  <a:pt x="0" y="333375"/>
                </a:lnTo>
                <a:lnTo>
                  <a:pt x="347662" y="0"/>
                </a:lnTo>
                <a:lnTo>
                  <a:pt x="1281112" y="1638300"/>
                </a:lnTo>
                <a:lnTo>
                  <a:pt x="933450" y="1957387"/>
                </a:lnTo>
                <a:close/>
              </a:path>
            </a:pathLst>
          </a:custGeom>
          <a:solidFill>
            <a:srgbClr val="F937C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5386191" y="3013387"/>
            <a:ext cx="990600" cy="1767840"/>
          </a:xfrm>
          <a:custGeom>
            <a:avLst/>
            <a:gdLst>
              <a:gd name="connsiteX0" fmla="*/ 746760 w 990600"/>
              <a:gd name="connsiteY0" fmla="*/ 1767840 h 1767840"/>
              <a:gd name="connsiteX1" fmla="*/ 0 w 990600"/>
              <a:gd name="connsiteY1" fmla="*/ 518160 h 1767840"/>
              <a:gd name="connsiteX2" fmla="*/ 243840 w 990600"/>
              <a:gd name="connsiteY2" fmla="*/ 0 h 1767840"/>
              <a:gd name="connsiteX3" fmla="*/ 990600 w 990600"/>
              <a:gd name="connsiteY3" fmla="*/ 1234440 h 1767840"/>
              <a:gd name="connsiteX4" fmla="*/ 746760 w 990600"/>
              <a:gd name="connsiteY4" fmla="*/ 1767840 h 176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767840">
                <a:moveTo>
                  <a:pt x="746760" y="1767840"/>
                </a:moveTo>
                <a:lnTo>
                  <a:pt x="0" y="518160"/>
                </a:lnTo>
                <a:lnTo>
                  <a:pt x="243840" y="0"/>
                </a:lnTo>
                <a:lnTo>
                  <a:pt x="990600" y="1234440"/>
                </a:lnTo>
                <a:lnTo>
                  <a:pt x="746760" y="1767840"/>
                </a:lnTo>
                <a:close/>
              </a:path>
            </a:pathLst>
          </a:custGeom>
          <a:solidFill>
            <a:srgbClr val="F937C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5158856" y="5158856"/>
            <a:ext cx="0" cy="3055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34682" y="3609975"/>
            <a:ext cx="0" cy="16132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34682" y="5223250"/>
            <a:ext cx="521931" cy="227896"/>
          </a:xfrm>
          <a:prstGeom prst="line">
            <a:avLst/>
          </a:prstGeom>
          <a:ln w="158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5486400" y="3490462"/>
            <a:ext cx="23175" cy="20043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232006" y="4210050"/>
            <a:ext cx="21401" cy="110156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509575" y="5311610"/>
            <a:ext cx="743832" cy="195901"/>
          </a:xfrm>
          <a:prstGeom prst="line">
            <a:avLst/>
          </a:prstGeom>
          <a:ln w="15875">
            <a:solidFill>
              <a:schemeClr val="dk1"/>
            </a:solidFill>
          </a:ln>
        </p:spPr>
        <p:style>
          <a:lnRef idx="1">
            <a:schemeClr val="dk1"/>
          </a:lnRef>
          <a:fillRef idx="0">
            <a:schemeClr val="dk1"/>
          </a:fillRef>
          <a:effectRef idx="0">
            <a:schemeClr val="dk1"/>
          </a:effectRef>
          <a:fontRef idx="minor">
            <a:schemeClr val="tx1"/>
          </a:fontRef>
        </p:style>
      </p:cxnSp>
      <p:sp>
        <p:nvSpPr>
          <p:cNvPr id="68" name="Freeform 67"/>
          <p:cNvSpPr/>
          <p:nvPr/>
        </p:nvSpPr>
        <p:spPr>
          <a:xfrm>
            <a:off x="3803241" y="49062"/>
            <a:ext cx="3223260" cy="3063240"/>
          </a:xfrm>
          <a:custGeom>
            <a:avLst/>
            <a:gdLst>
              <a:gd name="connsiteX0" fmla="*/ 0 w 3223260"/>
              <a:gd name="connsiteY0" fmla="*/ 3063240 h 3063240"/>
              <a:gd name="connsiteX1" fmla="*/ 2316480 w 3223260"/>
              <a:gd name="connsiteY1" fmla="*/ 3002280 h 3063240"/>
              <a:gd name="connsiteX2" fmla="*/ 3223260 w 3223260"/>
              <a:gd name="connsiteY2" fmla="*/ 0 h 3063240"/>
              <a:gd name="connsiteX3" fmla="*/ 876300 w 3223260"/>
              <a:gd name="connsiteY3" fmla="*/ 76200 h 3063240"/>
              <a:gd name="connsiteX4" fmla="*/ 0 w 3223260"/>
              <a:gd name="connsiteY4" fmla="*/ 3063240 h 3063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260" h="3063240">
                <a:moveTo>
                  <a:pt x="0" y="3063240"/>
                </a:moveTo>
                <a:lnTo>
                  <a:pt x="2316480" y="3002280"/>
                </a:lnTo>
                <a:lnTo>
                  <a:pt x="3223260" y="0"/>
                </a:lnTo>
                <a:lnTo>
                  <a:pt x="876300" y="76200"/>
                </a:lnTo>
                <a:lnTo>
                  <a:pt x="0" y="306324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flipV="1">
            <a:off x="4328160" y="2735580"/>
            <a:ext cx="306522" cy="8572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327342" y="2168064"/>
            <a:ext cx="1044758" cy="56310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845844" y="1626045"/>
            <a:ext cx="813991" cy="886873"/>
          </a:xfrm>
          <a:prstGeom prst="line">
            <a:avLst/>
          </a:prstGeom>
          <a:ln w="15875"/>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H="1" flipV="1">
            <a:off x="4845844" y="1626045"/>
            <a:ext cx="640556" cy="186441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659835" y="2487196"/>
            <a:ext cx="550465" cy="1727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4942620" y="3958323"/>
            <a:ext cx="1044758" cy="56310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6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1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1000"/>
                                        <p:tgtEl>
                                          <p:spTgt spid="18"/>
                                        </p:tgtEl>
                                      </p:cBhvr>
                                    </p:animEffec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1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up)">
                                      <p:cBhvr>
                                        <p:cTn id="56" dur="1000"/>
                                        <p:tgtEl>
                                          <p:spTgt spid="4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10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down)">
                                      <p:cBhvr>
                                        <p:cTn id="65" dur="10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right)">
                                      <p:cBhvr>
                                        <p:cTn id="70" dur="1000"/>
                                        <p:tgtEl>
                                          <p:spTgt spid="30"/>
                                        </p:tgtEl>
                                      </p:cBhvr>
                                    </p:animEffect>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1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10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up)">
                                      <p:cBhvr>
                                        <p:cTn id="84" dur="1000"/>
                                        <p:tgtEl>
                                          <p:spTgt spid="57"/>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up)">
                                      <p:cBhvr>
                                        <p:cTn id="88" dur="10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1000"/>
                                        <p:tgtEl>
                                          <p:spTgt spid="64"/>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1000"/>
                                        <p:tgtEl>
                                          <p:spTgt spid="68"/>
                                        </p:tgtEl>
                                      </p:cBhvr>
                                    </p:animEffect>
                                    <p:anim calcmode="lin" valueType="num">
                                      <p:cBhvr>
                                        <p:cTn id="99" dur="1000" fill="hold"/>
                                        <p:tgtEl>
                                          <p:spTgt spid="68"/>
                                        </p:tgtEl>
                                        <p:attrNameLst>
                                          <p:attrName>ppt_x</p:attrName>
                                        </p:attrNameLst>
                                      </p:cBhvr>
                                      <p:tavLst>
                                        <p:tav tm="0">
                                          <p:val>
                                            <p:strVal val="#ppt_x"/>
                                          </p:val>
                                        </p:tav>
                                        <p:tav tm="100000">
                                          <p:val>
                                            <p:strVal val="#ppt_x"/>
                                          </p:val>
                                        </p:tav>
                                      </p:tavLst>
                                    </p:anim>
                                    <p:anim calcmode="lin" valueType="num">
                                      <p:cBhvr>
                                        <p:cTn id="10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wipe(down)">
                                      <p:cBhvr>
                                        <p:cTn id="105" dur="1000"/>
                                        <p:tgtEl>
                                          <p:spTgt spid="7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wipe(down)">
                                      <p:cBhvr>
                                        <p:cTn id="110" dur="1000"/>
                                        <p:tgtEl>
                                          <p:spTgt spid="81"/>
                                        </p:tgtEl>
                                      </p:cBhvr>
                                    </p:animEffect>
                                  </p:childTnLst>
                                </p:cTn>
                              </p:par>
                            </p:childTnLst>
                          </p:cTn>
                        </p:par>
                        <p:par>
                          <p:cTn id="111" fill="hold">
                            <p:stCondLst>
                              <p:cond delay="1000"/>
                            </p:stCondLst>
                            <p:childTnLst>
                              <p:par>
                                <p:cTn id="112" presetID="22" presetClass="entr" presetSubtype="4" fill="hold" nodeType="after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wipe(down)">
                                      <p:cBhvr>
                                        <p:cTn id="114" dur="1000"/>
                                        <p:tgtEl>
                                          <p:spTgt spid="8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wipe(down)">
                                      <p:cBhvr>
                                        <p:cTn id="119" dur="1000"/>
                                        <p:tgtEl>
                                          <p:spTgt spid="7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wipe(down)">
                                      <p:cBhvr>
                                        <p:cTn id="124" dur="1000"/>
                                        <p:tgtEl>
                                          <p:spTgt spid="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wipe(down)">
                                      <p:cBhvr>
                                        <p:cTn id="12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8" grpId="0" animBg="1"/>
      <p:bldP spid="39"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4084302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3) Determine the shortest distance between the lines MN and ST.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305" y="462830"/>
            <a:ext cx="6574581" cy="5913380"/>
          </a:xfrm>
          <a:prstGeom prst="rect">
            <a:avLst/>
          </a:prstGeom>
        </p:spPr>
      </p:pic>
    </p:spTree>
    <p:extLst>
      <p:ext uri="{BB962C8B-B14F-4D97-AF65-F5344CB8AC3E}">
        <p14:creationId xmlns:p14="http://schemas.microsoft.com/office/powerpoint/2010/main" val="177835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1409701" y="5278438"/>
            <a:ext cx="2778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1806576" y="4837113"/>
            <a:ext cx="0" cy="80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3254376" y="3990975"/>
            <a:ext cx="0" cy="2416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1806576" y="3990975"/>
            <a:ext cx="1447800" cy="846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1087438" y="2622550"/>
            <a:ext cx="3313113" cy="1935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806576" y="5641975"/>
            <a:ext cx="1447800"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3094038" y="3829050"/>
            <a:ext cx="561975"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1165226" y="3736975"/>
            <a:ext cx="641350" cy="1100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2141538" y="2081213"/>
            <a:ext cx="1112838" cy="1909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094038" y="5037138"/>
            <a:ext cx="0" cy="145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3656013" y="3829050"/>
            <a:ext cx="0" cy="1893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3094038" y="5722938"/>
            <a:ext cx="561975"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1201738" y="3954463"/>
            <a:ext cx="271463" cy="158750"/>
          </a:xfrm>
          <a:custGeom>
            <a:avLst/>
            <a:gdLst>
              <a:gd name="T0" fmla="*/ 341 w 341"/>
              <a:gd name="T1" fmla="*/ 0 h 200"/>
              <a:gd name="T2" fmla="*/ 301 w 341"/>
              <a:gd name="T3" fmla="*/ 6 h 200"/>
              <a:gd name="T4" fmla="*/ 260 w 341"/>
              <a:gd name="T5" fmla="*/ 15 h 200"/>
              <a:gd name="T6" fmla="*/ 221 w 341"/>
              <a:gd name="T7" fmla="*/ 26 h 200"/>
              <a:gd name="T8" fmla="*/ 183 w 341"/>
              <a:gd name="T9" fmla="*/ 42 h 200"/>
              <a:gd name="T10" fmla="*/ 147 w 341"/>
              <a:gd name="T11" fmla="*/ 61 h 200"/>
              <a:gd name="T12" fmla="*/ 114 w 341"/>
              <a:gd name="T13" fmla="*/ 83 h 200"/>
              <a:gd name="T14" fmla="*/ 81 w 341"/>
              <a:gd name="T15" fmla="*/ 109 h 200"/>
              <a:gd name="T16" fmla="*/ 52 w 341"/>
              <a:gd name="T17" fmla="*/ 136 h 200"/>
              <a:gd name="T18" fmla="*/ 24 w 341"/>
              <a:gd name="T19" fmla="*/ 167 h 200"/>
              <a:gd name="T20" fmla="*/ 0 w 34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00">
                <a:moveTo>
                  <a:pt x="341" y="0"/>
                </a:moveTo>
                <a:lnTo>
                  <a:pt x="301" y="6"/>
                </a:lnTo>
                <a:lnTo>
                  <a:pt x="260" y="15"/>
                </a:lnTo>
                <a:lnTo>
                  <a:pt x="221" y="26"/>
                </a:lnTo>
                <a:lnTo>
                  <a:pt x="183" y="42"/>
                </a:lnTo>
                <a:lnTo>
                  <a:pt x="147" y="61"/>
                </a:lnTo>
                <a:lnTo>
                  <a:pt x="114" y="83"/>
                </a:lnTo>
                <a:lnTo>
                  <a:pt x="81" y="109"/>
                </a:lnTo>
                <a:lnTo>
                  <a:pt x="52" y="136"/>
                </a:lnTo>
                <a:lnTo>
                  <a:pt x="24" y="167"/>
                </a:lnTo>
                <a:lnTo>
                  <a:pt x="0" y="20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2219326" y="2409825"/>
            <a:ext cx="346075" cy="201613"/>
          </a:xfrm>
          <a:custGeom>
            <a:avLst/>
            <a:gdLst>
              <a:gd name="T0" fmla="*/ 435 w 435"/>
              <a:gd name="T1" fmla="*/ 0 h 254"/>
              <a:gd name="T2" fmla="*/ 367 w 435"/>
              <a:gd name="T3" fmla="*/ 27 h 254"/>
              <a:gd name="T4" fmla="*/ 301 w 435"/>
              <a:gd name="T5" fmla="*/ 56 h 254"/>
              <a:gd name="T6" fmla="*/ 237 w 435"/>
              <a:gd name="T7" fmla="*/ 89 h 254"/>
              <a:gd name="T8" fmla="*/ 175 w 435"/>
              <a:gd name="T9" fmla="*/ 127 h 254"/>
              <a:gd name="T10" fmla="*/ 114 w 435"/>
              <a:gd name="T11" fmla="*/ 166 h 254"/>
              <a:gd name="T12" fmla="*/ 55 w 435"/>
              <a:gd name="T13" fmla="*/ 208 h 254"/>
              <a:gd name="T14" fmla="*/ 0 w 435"/>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4">
                <a:moveTo>
                  <a:pt x="435" y="0"/>
                </a:moveTo>
                <a:lnTo>
                  <a:pt x="367" y="27"/>
                </a:lnTo>
                <a:lnTo>
                  <a:pt x="301" y="56"/>
                </a:lnTo>
                <a:lnTo>
                  <a:pt x="237" y="89"/>
                </a:lnTo>
                <a:lnTo>
                  <a:pt x="175" y="127"/>
                </a:lnTo>
                <a:lnTo>
                  <a:pt x="114" y="166"/>
                </a:lnTo>
                <a:lnTo>
                  <a:pt x="55" y="208"/>
                </a:lnTo>
                <a:lnTo>
                  <a:pt x="0" y="25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319213" y="2493963"/>
            <a:ext cx="1063625" cy="150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flipV="1">
            <a:off x="1501776" y="2306638"/>
            <a:ext cx="1592263" cy="2730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flipV="1">
            <a:off x="2925763" y="2573338"/>
            <a:ext cx="730250" cy="125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2952751" y="2809875"/>
            <a:ext cx="336550" cy="198438"/>
          </a:xfrm>
          <a:custGeom>
            <a:avLst/>
            <a:gdLst>
              <a:gd name="T0" fmla="*/ 426 w 426"/>
              <a:gd name="T1" fmla="*/ 0 h 249"/>
              <a:gd name="T2" fmla="*/ 380 w 426"/>
              <a:gd name="T3" fmla="*/ 4 h 249"/>
              <a:gd name="T4" fmla="*/ 335 w 426"/>
              <a:gd name="T5" fmla="*/ 14 h 249"/>
              <a:gd name="T6" fmla="*/ 290 w 426"/>
              <a:gd name="T7" fmla="*/ 27 h 249"/>
              <a:gd name="T8" fmla="*/ 246 w 426"/>
              <a:gd name="T9" fmla="*/ 43 h 249"/>
              <a:gd name="T10" fmla="*/ 204 w 426"/>
              <a:gd name="T11" fmla="*/ 64 h 249"/>
              <a:gd name="T12" fmla="*/ 164 w 426"/>
              <a:gd name="T13" fmla="*/ 87 h 249"/>
              <a:gd name="T14" fmla="*/ 126 w 426"/>
              <a:gd name="T15" fmla="*/ 113 h 249"/>
              <a:gd name="T16" fmla="*/ 90 w 426"/>
              <a:gd name="T17" fmla="*/ 143 h 249"/>
              <a:gd name="T18" fmla="*/ 58 w 426"/>
              <a:gd name="T19" fmla="*/ 175 h 249"/>
              <a:gd name="T20" fmla="*/ 28 w 426"/>
              <a:gd name="T21" fmla="*/ 211 h 249"/>
              <a:gd name="T22" fmla="*/ 0 w 426"/>
              <a:gd name="T2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249">
                <a:moveTo>
                  <a:pt x="426" y="0"/>
                </a:moveTo>
                <a:lnTo>
                  <a:pt x="380" y="4"/>
                </a:lnTo>
                <a:lnTo>
                  <a:pt x="335" y="14"/>
                </a:lnTo>
                <a:lnTo>
                  <a:pt x="290" y="27"/>
                </a:lnTo>
                <a:lnTo>
                  <a:pt x="246" y="43"/>
                </a:lnTo>
                <a:lnTo>
                  <a:pt x="204" y="64"/>
                </a:lnTo>
                <a:lnTo>
                  <a:pt x="164" y="87"/>
                </a:lnTo>
                <a:lnTo>
                  <a:pt x="126" y="113"/>
                </a:lnTo>
                <a:lnTo>
                  <a:pt x="90" y="143"/>
                </a:lnTo>
                <a:lnTo>
                  <a:pt x="58" y="175"/>
                </a:lnTo>
                <a:lnTo>
                  <a:pt x="28" y="211"/>
                </a:lnTo>
                <a:lnTo>
                  <a:pt x="0" y="24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1603376" y="2674938"/>
            <a:ext cx="346075" cy="201613"/>
          </a:xfrm>
          <a:custGeom>
            <a:avLst/>
            <a:gdLst>
              <a:gd name="T0" fmla="*/ 436 w 436"/>
              <a:gd name="T1" fmla="*/ 0 h 255"/>
              <a:gd name="T2" fmla="*/ 357 w 436"/>
              <a:gd name="T3" fmla="*/ 32 h 255"/>
              <a:gd name="T4" fmla="*/ 281 w 436"/>
              <a:gd name="T5" fmla="*/ 68 h 255"/>
              <a:gd name="T6" fmla="*/ 207 w 436"/>
              <a:gd name="T7" fmla="*/ 109 h 255"/>
              <a:gd name="T8" fmla="*/ 134 w 436"/>
              <a:gd name="T9" fmla="*/ 153 h 255"/>
              <a:gd name="T10" fmla="*/ 66 w 436"/>
              <a:gd name="T11" fmla="*/ 203 h 255"/>
              <a:gd name="T12" fmla="*/ 0 w 436"/>
              <a:gd name="T13" fmla="*/ 255 h 255"/>
            </a:gdLst>
            <a:ahLst/>
            <a:cxnLst>
              <a:cxn ang="0">
                <a:pos x="T0" y="T1"/>
              </a:cxn>
              <a:cxn ang="0">
                <a:pos x="T2" y="T3"/>
              </a:cxn>
              <a:cxn ang="0">
                <a:pos x="T4" y="T5"/>
              </a:cxn>
              <a:cxn ang="0">
                <a:pos x="T6" y="T7"/>
              </a:cxn>
              <a:cxn ang="0">
                <a:pos x="T8" y="T9"/>
              </a:cxn>
              <a:cxn ang="0">
                <a:pos x="T10" y="T11"/>
              </a:cxn>
              <a:cxn ang="0">
                <a:pos x="T12" y="T13"/>
              </a:cxn>
            </a:cxnLst>
            <a:rect l="0" t="0" r="r" b="b"/>
            <a:pathLst>
              <a:path w="436" h="255">
                <a:moveTo>
                  <a:pt x="436" y="0"/>
                </a:moveTo>
                <a:lnTo>
                  <a:pt x="357" y="32"/>
                </a:lnTo>
                <a:lnTo>
                  <a:pt x="281" y="68"/>
                </a:lnTo>
                <a:lnTo>
                  <a:pt x="207" y="109"/>
                </a:lnTo>
                <a:lnTo>
                  <a:pt x="134" y="153"/>
                </a:lnTo>
                <a:lnTo>
                  <a:pt x="66" y="203"/>
                </a:lnTo>
                <a:lnTo>
                  <a:pt x="0" y="25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1766888" y="2760663"/>
            <a:ext cx="1331913" cy="10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2382838" y="1298575"/>
            <a:ext cx="844550" cy="1195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flipV="1">
            <a:off x="1517651" y="1008063"/>
            <a:ext cx="2149475" cy="1520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2960688" y="1331913"/>
            <a:ext cx="323850" cy="230188"/>
          </a:xfrm>
          <a:custGeom>
            <a:avLst/>
            <a:gdLst>
              <a:gd name="T0" fmla="*/ 409 w 409"/>
              <a:gd name="T1" fmla="*/ 289 h 289"/>
              <a:gd name="T2" fmla="*/ 374 w 409"/>
              <a:gd name="T3" fmla="*/ 244 h 289"/>
              <a:gd name="T4" fmla="*/ 336 w 409"/>
              <a:gd name="T5" fmla="*/ 202 h 289"/>
              <a:gd name="T6" fmla="*/ 296 w 409"/>
              <a:gd name="T7" fmla="*/ 163 h 289"/>
              <a:gd name="T8" fmla="*/ 252 w 409"/>
              <a:gd name="T9" fmla="*/ 127 h 289"/>
              <a:gd name="T10" fmla="*/ 206 w 409"/>
              <a:gd name="T11" fmla="*/ 94 h 289"/>
              <a:gd name="T12" fmla="*/ 157 w 409"/>
              <a:gd name="T13" fmla="*/ 65 h 289"/>
              <a:gd name="T14" fmla="*/ 106 w 409"/>
              <a:gd name="T15" fmla="*/ 40 h 289"/>
              <a:gd name="T16" fmla="*/ 54 w 409"/>
              <a:gd name="T17" fmla="*/ 19 h 289"/>
              <a:gd name="T18" fmla="*/ 0 w 409"/>
              <a:gd name="T1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289">
                <a:moveTo>
                  <a:pt x="409" y="289"/>
                </a:moveTo>
                <a:lnTo>
                  <a:pt x="374" y="244"/>
                </a:lnTo>
                <a:lnTo>
                  <a:pt x="336" y="202"/>
                </a:lnTo>
                <a:lnTo>
                  <a:pt x="296" y="163"/>
                </a:lnTo>
                <a:lnTo>
                  <a:pt x="252" y="127"/>
                </a:lnTo>
                <a:lnTo>
                  <a:pt x="206" y="94"/>
                </a:lnTo>
                <a:lnTo>
                  <a:pt x="157" y="65"/>
                </a:lnTo>
                <a:lnTo>
                  <a:pt x="106" y="40"/>
                </a:lnTo>
                <a:lnTo>
                  <a:pt x="54"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1766888" y="279400"/>
            <a:ext cx="1751013" cy="2481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3098801" y="808038"/>
            <a:ext cx="1454150" cy="206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3651251" y="1738313"/>
            <a:ext cx="325438" cy="230188"/>
          </a:xfrm>
          <a:custGeom>
            <a:avLst/>
            <a:gdLst>
              <a:gd name="T0" fmla="*/ 410 w 410"/>
              <a:gd name="T1" fmla="*/ 290 h 290"/>
              <a:gd name="T2" fmla="*/ 373 w 410"/>
              <a:gd name="T3" fmla="*/ 246 h 290"/>
              <a:gd name="T4" fmla="*/ 334 w 410"/>
              <a:gd name="T5" fmla="*/ 204 h 290"/>
              <a:gd name="T6" fmla="*/ 294 w 410"/>
              <a:gd name="T7" fmla="*/ 167 h 290"/>
              <a:gd name="T8" fmla="*/ 249 w 410"/>
              <a:gd name="T9" fmla="*/ 130 h 290"/>
              <a:gd name="T10" fmla="*/ 204 w 410"/>
              <a:gd name="T11" fmla="*/ 97 h 290"/>
              <a:gd name="T12" fmla="*/ 155 w 410"/>
              <a:gd name="T13" fmla="*/ 68 h 290"/>
              <a:gd name="T14" fmla="*/ 106 w 410"/>
              <a:gd name="T15" fmla="*/ 42 h 290"/>
              <a:gd name="T16" fmla="*/ 53 w 410"/>
              <a:gd name="T17" fmla="*/ 19 h 290"/>
              <a:gd name="T18" fmla="*/ 0 w 410"/>
              <a:gd name="T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290">
                <a:moveTo>
                  <a:pt x="410" y="290"/>
                </a:moveTo>
                <a:lnTo>
                  <a:pt x="373" y="246"/>
                </a:lnTo>
                <a:lnTo>
                  <a:pt x="334" y="204"/>
                </a:lnTo>
                <a:lnTo>
                  <a:pt x="294" y="167"/>
                </a:lnTo>
                <a:lnTo>
                  <a:pt x="249" y="130"/>
                </a:lnTo>
                <a:lnTo>
                  <a:pt x="204" y="97"/>
                </a:lnTo>
                <a:lnTo>
                  <a:pt x="155" y="68"/>
                </a:lnTo>
                <a:lnTo>
                  <a:pt x="106" y="42"/>
                </a:lnTo>
                <a:lnTo>
                  <a:pt x="53"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3159126" y="439738"/>
            <a:ext cx="327025" cy="231775"/>
          </a:xfrm>
          <a:custGeom>
            <a:avLst/>
            <a:gdLst>
              <a:gd name="T0" fmla="*/ 412 w 412"/>
              <a:gd name="T1" fmla="*/ 291 h 291"/>
              <a:gd name="T2" fmla="*/ 349 w 412"/>
              <a:gd name="T3" fmla="*/ 235 h 291"/>
              <a:gd name="T4" fmla="*/ 284 w 412"/>
              <a:gd name="T5" fmla="*/ 181 h 291"/>
              <a:gd name="T6" fmla="*/ 216 w 412"/>
              <a:gd name="T7" fmla="*/ 132 h 291"/>
              <a:gd name="T8" fmla="*/ 146 w 412"/>
              <a:gd name="T9" fmla="*/ 84 h 291"/>
              <a:gd name="T10" fmla="*/ 74 w 412"/>
              <a:gd name="T11" fmla="*/ 41 h 291"/>
              <a:gd name="T12" fmla="*/ 0 w 412"/>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412" h="291">
                <a:moveTo>
                  <a:pt x="412" y="291"/>
                </a:moveTo>
                <a:lnTo>
                  <a:pt x="349" y="235"/>
                </a:lnTo>
                <a:lnTo>
                  <a:pt x="284" y="181"/>
                </a:lnTo>
                <a:lnTo>
                  <a:pt x="216" y="132"/>
                </a:lnTo>
                <a:lnTo>
                  <a:pt x="146" y="84"/>
                </a:lnTo>
                <a:lnTo>
                  <a:pt x="74"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flipV="1">
            <a:off x="3330576" y="542925"/>
            <a:ext cx="501650" cy="128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3141663" y="1238250"/>
            <a:ext cx="460375" cy="179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52521"/>
            <a:ext cx="3767191" cy="3388327"/>
          </a:xfrm>
          <a:prstGeom prst="rect">
            <a:avLst/>
          </a:prstGeom>
        </p:spPr>
      </p:pic>
      <p:sp>
        <p:nvSpPr>
          <p:cNvPr id="38" name="TextBox 37"/>
          <p:cNvSpPr txBox="1"/>
          <p:nvPr/>
        </p:nvSpPr>
        <p:spPr>
          <a:xfrm>
            <a:off x="3761581" y="5278438"/>
            <a:ext cx="533400" cy="369332"/>
          </a:xfrm>
          <a:prstGeom prst="rect">
            <a:avLst/>
          </a:prstGeom>
          <a:noFill/>
        </p:spPr>
        <p:txBody>
          <a:bodyPr wrap="square" rtlCol="0">
            <a:spAutoFit/>
          </a:bodyPr>
          <a:lstStyle/>
          <a:p>
            <a:pPr algn="ctr"/>
            <a:r>
              <a:rPr lang="en-US" dirty="0"/>
              <a:t>HP</a:t>
            </a:r>
          </a:p>
        </p:txBody>
      </p:sp>
      <p:sp>
        <p:nvSpPr>
          <p:cNvPr id="39" name="TextBox 38"/>
          <p:cNvSpPr txBox="1"/>
          <p:nvPr/>
        </p:nvSpPr>
        <p:spPr>
          <a:xfrm>
            <a:off x="3761581" y="4936609"/>
            <a:ext cx="533400" cy="369332"/>
          </a:xfrm>
          <a:prstGeom prst="rect">
            <a:avLst/>
          </a:prstGeom>
          <a:noFill/>
        </p:spPr>
        <p:txBody>
          <a:bodyPr wrap="square" rtlCol="0">
            <a:spAutoFit/>
          </a:bodyPr>
          <a:lstStyle/>
          <a:p>
            <a:pPr algn="ctr"/>
            <a:r>
              <a:rPr lang="en-US" dirty="0"/>
              <a:t>VP</a:t>
            </a:r>
          </a:p>
        </p:txBody>
      </p:sp>
      <p:sp>
        <p:nvSpPr>
          <p:cNvPr id="40" name="TextBox 39"/>
          <p:cNvSpPr txBox="1"/>
          <p:nvPr/>
        </p:nvSpPr>
        <p:spPr>
          <a:xfrm>
            <a:off x="1473201" y="5630347"/>
            <a:ext cx="330200" cy="369332"/>
          </a:xfrm>
          <a:prstGeom prst="rect">
            <a:avLst/>
          </a:prstGeom>
          <a:noFill/>
        </p:spPr>
        <p:txBody>
          <a:bodyPr wrap="square" rtlCol="0">
            <a:spAutoFit/>
          </a:bodyPr>
          <a:lstStyle/>
          <a:p>
            <a:r>
              <a:rPr lang="en-US" dirty="0"/>
              <a:t>m</a:t>
            </a:r>
          </a:p>
        </p:txBody>
      </p:sp>
      <p:sp>
        <p:nvSpPr>
          <p:cNvPr id="41" name="TextBox 40"/>
          <p:cNvSpPr txBox="1"/>
          <p:nvPr/>
        </p:nvSpPr>
        <p:spPr>
          <a:xfrm>
            <a:off x="3325338" y="6187559"/>
            <a:ext cx="330200" cy="369332"/>
          </a:xfrm>
          <a:prstGeom prst="rect">
            <a:avLst/>
          </a:prstGeom>
          <a:noFill/>
        </p:spPr>
        <p:txBody>
          <a:bodyPr wrap="square" rtlCol="0">
            <a:spAutoFit/>
          </a:bodyPr>
          <a:lstStyle/>
          <a:p>
            <a:r>
              <a:rPr lang="en-US" dirty="0"/>
              <a:t>n</a:t>
            </a:r>
          </a:p>
        </p:txBody>
      </p:sp>
      <p:sp>
        <p:nvSpPr>
          <p:cNvPr id="42" name="TextBox 41"/>
          <p:cNvSpPr txBox="1"/>
          <p:nvPr/>
        </p:nvSpPr>
        <p:spPr>
          <a:xfrm>
            <a:off x="2870043" y="6372225"/>
            <a:ext cx="330200" cy="369332"/>
          </a:xfrm>
          <a:prstGeom prst="rect">
            <a:avLst/>
          </a:prstGeom>
          <a:noFill/>
        </p:spPr>
        <p:txBody>
          <a:bodyPr wrap="square" rtlCol="0">
            <a:spAutoFit/>
          </a:bodyPr>
          <a:lstStyle/>
          <a:p>
            <a:r>
              <a:rPr lang="en-US" dirty="0"/>
              <a:t>s</a:t>
            </a:r>
          </a:p>
        </p:txBody>
      </p:sp>
      <p:sp>
        <p:nvSpPr>
          <p:cNvPr id="43" name="TextBox 42"/>
          <p:cNvSpPr txBox="1"/>
          <p:nvPr/>
        </p:nvSpPr>
        <p:spPr>
          <a:xfrm>
            <a:off x="3708400" y="5577959"/>
            <a:ext cx="330200" cy="369332"/>
          </a:xfrm>
          <a:prstGeom prst="rect">
            <a:avLst/>
          </a:prstGeom>
          <a:noFill/>
        </p:spPr>
        <p:txBody>
          <a:bodyPr wrap="square" rtlCol="0">
            <a:spAutoFit/>
          </a:bodyPr>
          <a:lstStyle/>
          <a:p>
            <a:r>
              <a:rPr lang="en-US" dirty="0"/>
              <a:t>t</a:t>
            </a:r>
          </a:p>
        </p:txBody>
      </p:sp>
      <p:sp>
        <p:nvSpPr>
          <p:cNvPr id="44" name="TextBox 43"/>
          <p:cNvSpPr txBox="1"/>
          <p:nvPr/>
        </p:nvSpPr>
        <p:spPr>
          <a:xfrm>
            <a:off x="1439707" y="4715153"/>
            <a:ext cx="469900" cy="369332"/>
          </a:xfrm>
          <a:prstGeom prst="rect">
            <a:avLst/>
          </a:prstGeom>
          <a:noFill/>
        </p:spPr>
        <p:txBody>
          <a:bodyPr wrap="square" rtlCol="0">
            <a:spAutoFit/>
          </a:bodyPr>
          <a:lstStyle/>
          <a:p>
            <a:r>
              <a:rPr lang="en-US" dirty="0"/>
              <a:t>m’</a:t>
            </a:r>
          </a:p>
        </p:txBody>
      </p:sp>
      <p:sp>
        <p:nvSpPr>
          <p:cNvPr id="45" name="TextBox 44"/>
          <p:cNvSpPr txBox="1"/>
          <p:nvPr/>
        </p:nvSpPr>
        <p:spPr>
          <a:xfrm>
            <a:off x="2776698" y="4882316"/>
            <a:ext cx="469900" cy="369332"/>
          </a:xfrm>
          <a:prstGeom prst="rect">
            <a:avLst/>
          </a:prstGeom>
          <a:noFill/>
        </p:spPr>
        <p:txBody>
          <a:bodyPr wrap="square" rtlCol="0">
            <a:spAutoFit/>
          </a:bodyPr>
          <a:lstStyle/>
          <a:p>
            <a:r>
              <a:rPr lang="en-US" dirty="0"/>
              <a:t>s’</a:t>
            </a:r>
          </a:p>
        </p:txBody>
      </p:sp>
      <p:sp>
        <p:nvSpPr>
          <p:cNvPr id="46" name="TextBox 45"/>
          <p:cNvSpPr txBox="1"/>
          <p:nvPr/>
        </p:nvSpPr>
        <p:spPr>
          <a:xfrm>
            <a:off x="3696175" y="3671888"/>
            <a:ext cx="469900" cy="369332"/>
          </a:xfrm>
          <a:prstGeom prst="rect">
            <a:avLst/>
          </a:prstGeom>
          <a:noFill/>
        </p:spPr>
        <p:txBody>
          <a:bodyPr wrap="square" rtlCol="0">
            <a:spAutoFit/>
          </a:bodyPr>
          <a:lstStyle/>
          <a:p>
            <a:r>
              <a:rPr lang="en-US" dirty="0"/>
              <a:t>t’</a:t>
            </a:r>
          </a:p>
        </p:txBody>
      </p:sp>
      <p:sp>
        <p:nvSpPr>
          <p:cNvPr id="47" name="TextBox 46"/>
          <p:cNvSpPr txBox="1"/>
          <p:nvPr/>
        </p:nvSpPr>
        <p:spPr>
          <a:xfrm>
            <a:off x="3238820" y="3769796"/>
            <a:ext cx="469900" cy="369332"/>
          </a:xfrm>
          <a:prstGeom prst="rect">
            <a:avLst/>
          </a:prstGeom>
          <a:noFill/>
        </p:spPr>
        <p:txBody>
          <a:bodyPr wrap="square" rtlCol="0">
            <a:spAutoFit/>
          </a:bodyPr>
          <a:lstStyle/>
          <a:p>
            <a:r>
              <a:rPr lang="en-US" dirty="0"/>
              <a:t>n’</a:t>
            </a:r>
          </a:p>
        </p:txBody>
      </p:sp>
      <p:sp>
        <p:nvSpPr>
          <p:cNvPr id="48" name="TextBox 47"/>
          <p:cNvSpPr txBox="1"/>
          <p:nvPr/>
        </p:nvSpPr>
        <p:spPr>
          <a:xfrm rot="19912484">
            <a:off x="3878381" y="2336669"/>
            <a:ext cx="657723" cy="369332"/>
          </a:xfrm>
          <a:prstGeom prst="rect">
            <a:avLst/>
          </a:prstGeom>
          <a:noFill/>
        </p:spPr>
        <p:txBody>
          <a:bodyPr wrap="square" rtlCol="0">
            <a:spAutoFit/>
          </a:bodyPr>
          <a:lstStyle/>
          <a:p>
            <a:pPr algn="ctr"/>
            <a:r>
              <a:rPr lang="en-US" dirty="0"/>
              <a:t>AP1</a:t>
            </a:r>
          </a:p>
        </p:txBody>
      </p:sp>
      <p:sp>
        <p:nvSpPr>
          <p:cNvPr id="49" name="TextBox 48"/>
          <p:cNvSpPr txBox="1"/>
          <p:nvPr/>
        </p:nvSpPr>
        <p:spPr>
          <a:xfrm rot="19736657">
            <a:off x="4130997" y="2683949"/>
            <a:ext cx="533400" cy="369332"/>
          </a:xfrm>
          <a:prstGeom prst="rect">
            <a:avLst/>
          </a:prstGeom>
          <a:noFill/>
        </p:spPr>
        <p:txBody>
          <a:bodyPr wrap="square" rtlCol="0">
            <a:spAutoFit/>
          </a:bodyPr>
          <a:lstStyle/>
          <a:p>
            <a:pPr algn="ctr"/>
            <a:r>
              <a:rPr lang="en-US" dirty="0"/>
              <a:t>VP</a:t>
            </a:r>
          </a:p>
        </p:txBody>
      </p:sp>
      <p:sp>
        <p:nvSpPr>
          <p:cNvPr id="50" name="TextBox 49"/>
          <p:cNvSpPr txBox="1"/>
          <p:nvPr/>
        </p:nvSpPr>
        <p:spPr>
          <a:xfrm rot="2026347">
            <a:off x="2970374" y="1543529"/>
            <a:ext cx="851696" cy="369332"/>
          </a:xfrm>
          <a:prstGeom prst="rect">
            <a:avLst/>
          </a:prstGeom>
          <a:noFill/>
        </p:spPr>
        <p:txBody>
          <a:bodyPr wrap="square" rtlCol="0">
            <a:spAutoFit/>
          </a:bodyPr>
          <a:lstStyle/>
          <a:p>
            <a:r>
              <a:rPr lang="en-US" dirty="0"/>
              <a:t>m’, n’</a:t>
            </a:r>
          </a:p>
        </p:txBody>
      </p:sp>
      <p:sp>
        <p:nvSpPr>
          <p:cNvPr id="53" name="TextBox 52"/>
          <p:cNvSpPr txBox="1"/>
          <p:nvPr/>
        </p:nvSpPr>
        <p:spPr>
          <a:xfrm rot="19758009">
            <a:off x="3226058" y="2678799"/>
            <a:ext cx="442912" cy="369332"/>
          </a:xfrm>
          <a:prstGeom prst="rect">
            <a:avLst/>
          </a:prstGeom>
          <a:noFill/>
        </p:spPr>
        <p:txBody>
          <a:bodyPr wrap="square" rtlCol="0">
            <a:spAutoFit/>
          </a:bodyPr>
          <a:lstStyle/>
          <a:p>
            <a:r>
              <a:rPr lang="en-US" dirty="0"/>
              <a:t>t</a:t>
            </a:r>
          </a:p>
        </p:txBody>
      </p:sp>
      <p:sp>
        <p:nvSpPr>
          <p:cNvPr id="56" name="TextBox 55"/>
          <p:cNvSpPr txBox="1"/>
          <p:nvPr/>
        </p:nvSpPr>
        <p:spPr>
          <a:xfrm rot="2433919">
            <a:off x="3157554" y="163177"/>
            <a:ext cx="368698" cy="369332"/>
          </a:xfrm>
          <a:prstGeom prst="rect">
            <a:avLst/>
          </a:prstGeom>
          <a:noFill/>
        </p:spPr>
        <p:txBody>
          <a:bodyPr wrap="square" rtlCol="0">
            <a:spAutoFit/>
          </a:bodyPr>
          <a:lstStyle/>
          <a:p>
            <a:r>
              <a:rPr lang="en-US" dirty="0"/>
              <a:t>s’</a:t>
            </a:r>
          </a:p>
        </p:txBody>
      </p:sp>
      <p:sp>
        <p:nvSpPr>
          <p:cNvPr id="57" name="TextBox 56"/>
          <p:cNvSpPr txBox="1"/>
          <p:nvPr/>
        </p:nvSpPr>
        <p:spPr>
          <a:xfrm rot="2851348">
            <a:off x="3741739" y="2018969"/>
            <a:ext cx="469900" cy="369332"/>
          </a:xfrm>
          <a:prstGeom prst="rect">
            <a:avLst/>
          </a:prstGeom>
          <a:noFill/>
        </p:spPr>
        <p:txBody>
          <a:bodyPr wrap="square" rtlCol="0">
            <a:spAutoFit/>
          </a:bodyPr>
          <a:lstStyle/>
          <a:p>
            <a:r>
              <a:rPr lang="en-US" dirty="0"/>
              <a:t>t’</a:t>
            </a:r>
          </a:p>
        </p:txBody>
      </p:sp>
      <p:sp>
        <p:nvSpPr>
          <p:cNvPr id="58" name="TextBox 57"/>
          <p:cNvSpPr txBox="1"/>
          <p:nvPr/>
        </p:nvSpPr>
        <p:spPr>
          <a:xfrm rot="19677665">
            <a:off x="1030715" y="4035802"/>
            <a:ext cx="398698" cy="369332"/>
          </a:xfrm>
          <a:prstGeom prst="rect">
            <a:avLst/>
          </a:prstGeom>
          <a:noFill/>
        </p:spPr>
        <p:txBody>
          <a:bodyPr wrap="square" rtlCol="0">
            <a:spAutoFit/>
          </a:bodyPr>
          <a:lstStyle/>
          <a:p>
            <a:r>
              <a:rPr lang="en-US" dirty="0"/>
              <a:t>m</a:t>
            </a:r>
          </a:p>
        </p:txBody>
      </p:sp>
      <p:sp>
        <p:nvSpPr>
          <p:cNvPr id="59" name="TextBox 58"/>
          <p:cNvSpPr txBox="1"/>
          <p:nvPr/>
        </p:nvSpPr>
        <p:spPr>
          <a:xfrm rot="19594041">
            <a:off x="2381601" y="2307349"/>
            <a:ext cx="495304" cy="369332"/>
          </a:xfrm>
          <a:prstGeom prst="rect">
            <a:avLst/>
          </a:prstGeom>
          <a:noFill/>
        </p:spPr>
        <p:txBody>
          <a:bodyPr wrap="square" rtlCol="0">
            <a:spAutoFit/>
          </a:bodyPr>
          <a:lstStyle/>
          <a:p>
            <a:r>
              <a:rPr lang="en-US" dirty="0"/>
              <a:t>n</a:t>
            </a:r>
          </a:p>
        </p:txBody>
      </p:sp>
      <p:sp>
        <p:nvSpPr>
          <p:cNvPr id="60" name="TextBox 59"/>
          <p:cNvSpPr txBox="1"/>
          <p:nvPr/>
        </p:nvSpPr>
        <p:spPr>
          <a:xfrm rot="19931981">
            <a:off x="1362341" y="2511425"/>
            <a:ext cx="564518" cy="369332"/>
          </a:xfrm>
          <a:prstGeom prst="rect">
            <a:avLst/>
          </a:prstGeom>
          <a:noFill/>
        </p:spPr>
        <p:txBody>
          <a:bodyPr wrap="square" rtlCol="0">
            <a:spAutoFit/>
          </a:bodyPr>
          <a:lstStyle/>
          <a:p>
            <a:r>
              <a:rPr lang="en-US" dirty="0"/>
              <a:t>s</a:t>
            </a:r>
          </a:p>
        </p:txBody>
      </p:sp>
      <p:sp>
        <p:nvSpPr>
          <p:cNvPr id="61" name="TextBox 60"/>
          <p:cNvSpPr txBox="1"/>
          <p:nvPr/>
        </p:nvSpPr>
        <p:spPr>
          <a:xfrm rot="2068607">
            <a:off x="1188790" y="1212852"/>
            <a:ext cx="657723" cy="369332"/>
          </a:xfrm>
          <a:prstGeom prst="rect">
            <a:avLst/>
          </a:prstGeom>
          <a:noFill/>
        </p:spPr>
        <p:txBody>
          <a:bodyPr wrap="square" rtlCol="0">
            <a:spAutoFit/>
          </a:bodyPr>
          <a:lstStyle/>
          <a:p>
            <a:pPr algn="ctr"/>
            <a:r>
              <a:rPr lang="en-US" dirty="0"/>
              <a:t>AP1</a:t>
            </a:r>
          </a:p>
        </p:txBody>
      </p:sp>
      <p:sp>
        <p:nvSpPr>
          <p:cNvPr id="62" name="TextBox 61"/>
          <p:cNvSpPr txBox="1"/>
          <p:nvPr/>
        </p:nvSpPr>
        <p:spPr>
          <a:xfrm rot="1651483">
            <a:off x="1522163" y="742434"/>
            <a:ext cx="657723" cy="369332"/>
          </a:xfrm>
          <a:prstGeom prst="rect">
            <a:avLst/>
          </a:prstGeom>
          <a:noFill/>
        </p:spPr>
        <p:txBody>
          <a:bodyPr wrap="square" rtlCol="0">
            <a:spAutoFit/>
          </a:bodyPr>
          <a:lstStyle/>
          <a:p>
            <a:pPr algn="ctr"/>
            <a:r>
              <a:rPr lang="en-US" dirty="0"/>
              <a:t>AP2</a:t>
            </a:r>
          </a:p>
        </p:txBody>
      </p:sp>
    </p:spTree>
    <p:extLst>
      <p:ext uri="{BB962C8B-B14F-4D97-AF65-F5344CB8AC3E}">
        <p14:creationId xmlns:p14="http://schemas.microsoft.com/office/powerpoint/2010/main" val="36442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000"/>
                                        <p:tgtEl>
                                          <p:spTgt spid="49"/>
                                        </p:tgtEl>
                                      </p:cBhvr>
                                    </p:animEffect>
                                    <p:anim calcmode="lin" valueType="num">
                                      <p:cBhvr>
                                        <p:cTn id="19" dur="1000" fill="hold"/>
                                        <p:tgtEl>
                                          <p:spTgt spid="49"/>
                                        </p:tgtEl>
                                        <p:attrNameLst>
                                          <p:attrName>ppt_x</p:attrName>
                                        </p:attrNameLst>
                                      </p:cBhvr>
                                      <p:tavLst>
                                        <p:tav tm="0">
                                          <p:val>
                                            <p:strVal val="#ppt_x"/>
                                          </p:val>
                                        </p:tav>
                                        <p:tav tm="100000">
                                          <p:val>
                                            <p:strVal val="#ppt_x"/>
                                          </p:val>
                                        </p:tav>
                                      </p:tavLst>
                                    </p:anim>
                                    <p:anim calcmode="lin" valueType="num">
                                      <p:cBhvr>
                                        <p:cTn id="2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000"/>
                                        <p:tgtEl>
                                          <p:spTgt spid="15"/>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10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10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anim calcmode="lin" valueType="num">
                                      <p:cBhvr>
                                        <p:cTn id="56" dur="1000" fill="hold"/>
                                        <p:tgtEl>
                                          <p:spTgt spid="59"/>
                                        </p:tgtEl>
                                        <p:attrNameLst>
                                          <p:attrName>ppt_x</p:attrName>
                                        </p:attrNameLst>
                                      </p:cBhvr>
                                      <p:tavLst>
                                        <p:tav tm="0">
                                          <p:val>
                                            <p:strVal val="#ppt_x"/>
                                          </p:val>
                                        </p:tav>
                                        <p:tav tm="100000">
                                          <p:val>
                                            <p:strVal val="#ppt_x"/>
                                          </p:val>
                                        </p:tav>
                                      </p:tavLst>
                                    </p:anim>
                                    <p:anim calcmode="lin" valueType="num">
                                      <p:cBhvr>
                                        <p:cTn id="5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1000"/>
                                        <p:tgtEl>
                                          <p:spTgt spid="23"/>
                                        </p:tgtEl>
                                      </p:cBhvr>
                                    </p:animEffect>
                                  </p:childTnLst>
                                </p:cTn>
                              </p:par>
                            </p:childTnLst>
                          </p:cTn>
                        </p:par>
                        <p:par>
                          <p:cTn id="63" fill="hold">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10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10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10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1000"/>
                                        <p:tgtEl>
                                          <p:spTgt spid="60"/>
                                        </p:tgtEl>
                                      </p:cBhvr>
                                    </p:animEffect>
                                    <p:anim calcmode="lin" valueType="num">
                                      <p:cBhvr>
                                        <p:cTn id="87" dur="1000" fill="hold"/>
                                        <p:tgtEl>
                                          <p:spTgt spid="60"/>
                                        </p:tgtEl>
                                        <p:attrNameLst>
                                          <p:attrName>ppt_x</p:attrName>
                                        </p:attrNameLst>
                                      </p:cBhvr>
                                      <p:tavLst>
                                        <p:tav tm="0">
                                          <p:val>
                                            <p:strVal val="#ppt_x"/>
                                          </p:val>
                                        </p:tav>
                                        <p:tav tm="100000">
                                          <p:val>
                                            <p:strVal val="#ppt_x"/>
                                          </p:val>
                                        </p:tav>
                                      </p:tavLst>
                                    </p:anim>
                                    <p:anim calcmode="lin" valueType="num">
                                      <p:cBhvr>
                                        <p:cTn id="88" dur="1000" fill="hold"/>
                                        <p:tgtEl>
                                          <p:spTgt spid="60"/>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42" presetClass="entr" presetSubtype="0" fill="hold" grpId="0" nodeType="after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1000"/>
                                        <p:tgtEl>
                                          <p:spTgt spid="53"/>
                                        </p:tgtEl>
                                      </p:cBhvr>
                                    </p:animEffect>
                                    <p:anim calcmode="lin" valueType="num">
                                      <p:cBhvr>
                                        <p:cTn id="93" dur="1000" fill="hold"/>
                                        <p:tgtEl>
                                          <p:spTgt spid="53"/>
                                        </p:tgtEl>
                                        <p:attrNameLst>
                                          <p:attrName>ppt_x</p:attrName>
                                        </p:attrNameLst>
                                      </p:cBhvr>
                                      <p:tavLst>
                                        <p:tav tm="0">
                                          <p:val>
                                            <p:strVal val="#ppt_x"/>
                                          </p:val>
                                        </p:tav>
                                        <p:tav tm="100000">
                                          <p:val>
                                            <p:strVal val="#ppt_x"/>
                                          </p:val>
                                        </p:tav>
                                      </p:tavLst>
                                    </p:anim>
                                    <p:anim calcmode="lin" valueType="num">
                                      <p:cBhvr>
                                        <p:cTn id="9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down)">
                                      <p:cBhvr>
                                        <p:cTn id="99" dur="1000"/>
                                        <p:tgtEl>
                                          <p:spTgt spid="2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1000"/>
                                        <p:tgtEl>
                                          <p:spTgt spid="61"/>
                                        </p:tgtEl>
                                      </p:cBhvr>
                                    </p:animEffect>
                                    <p:anim calcmode="lin" valueType="num">
                                      <p:cBhvr>
                                        <p:cTn id="105" dur="1000" fill="hold"/>
                                        <p:tgtEl>
                                          <p:spTgt spid="61"/>
                                        </p:tgtEl>
                                        <p:attrNameLst>
                                          <p:attrName>ppt_x</p:attrName>
                                        </p:attrNameLst>
                                      </p:cBhvr>
                                      <p:tavLst>
                                        <p:tav tm="0">
                                          <p:val>
                                            <p:strVal val="#ppt_x"/>
                                          </p:val>
                                        </p:tav>
                                        <p:tav tm="100000">
                                          <p:val>
                                            <p:strVal val="#ppt_x"/>
                                          </p:val>
                                        </p:tav>
                                      </p:tavLst>
                                    </p:anim>
                                    <p:anim calcmode="lin" valueType="num">
                                      <p:cBhvr>
                                        <p:cTn id="106" dur="1000" fill="hold"/>
                                        <p:tgtEl>
                                          <p:spTgt spid="61"/>
                                        </p:tgtEl>
                                        <p:attrNameLst>
                                          <p:attrName>ppt_y</p:attrName>
                                        </p:attrNameLst>
                                      </p:cBhvr>
                                      <p:tavLst>
                                        <p:tav tm="0">
                                          <p:val>
                                            <p:strVal val="#ppt_y+.1"/>
                                          </p:val>
                                        </p:tav>
                                        <p:tav tm="100000">
                                          <p:val>
                                            <p:strVal val="#ppt_y"/>
                                          </p:val>
                                        </p:tav>
                                      </p:tavLst>
                                    </p:anim>
                                  </p:childTnLst>
                                </p:cTn>
                              </p:par>
                            </p:childTnLst>
                          </p:cTn>
                        </p:par>
                        <p:par>
                          <p:cTn id="107" fill="hold">
                            <p:stCondLst>
                              <p:cond delay="1000"/>
                            </p:stCondLst>
                            <p:childTnLst>
                              <p:par>
                                <p:cTn id="108" presetID="42" presetClass="entr" presetSubtype="0" fill="hold" grpId="0" nodeType="after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1000"/>
                                        <p:tgtEl>
                                          <p:spTgt spid="62"/>
                                        </p:tgtEl>
                                      </p:cBhvr>
                                    </p:animEffect>
                                    <p:anim calcmode="lin" valueType="num">
                                      <p:cBhvr>
                                        <p:cTn id="111" dur="1000" fill="hold"/>
                                        <p:tgtEl>
                                          <p:spTgt spid="62"/>
                                        </p:tgtEl>
                                        <p:attrNameLst>
                                          <p:attrName>ppt_x</p:attrName>
                                        </p:attrNameLst>
                                      </p:cBhvr>
                                      <p:tavLst>
                                        <p:tav tm="0">
                                          <p:val>
                                            <p:strVal val="#ppt_x"/>
                                          </p:val>
                                        </p:tav>
                                        <p:tav tm="100000">
                                          <p:val>
                                            <p:strVal val="#ppt_x"/>
                                          </p:val>
                                        </p:tav>
                                      </p:tavLst>
                                    </p:anim>
                                    <p:anim calcmode="lin" valueType="num">
                                      <p:cBhvr>
                                        <p:cTn id="11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down)">
                                      <p:cBhvr>
                                        <p:cTn id="117" dur="10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1000"/>
                                        <p:tgtEl>
                                          <p:spTgt spid="50"/>
                                        </p:tgtEl>
                                      </p:cBhvr>
                                    </p:animEffect>
                                    <p:anim calcmode="lin" valueType="num">
                                      <p:cBhvr>
                                        <p:cTn id="128" dur="1000" fill="hold"/>
                                        <p:tgtEl>
                                          <p:spTgt spid="50"/>
                                        </p:tgtEl>
                                        <p:attrNameLst>
                                          <p:attrName>ppt_x</p:attrName>
                                        </p:attrNameLst>
                                      </p:cBhvr>
                                      <p:tavLst>
                                        <p:tav tm="0">
                                          <p:val>
                                            <p:strVal val="#ppt_x"/>
                                          </p:val>
                                        </p:tav>
                                        <p:tav tm="100000">
                                          <p:val>
                                            <p:strVal val="#ppt_x"/>
                                          </p:val>
                                        </p:tav>
                                      </p:tavLst>
                                    </p:anim>
                                    <p:anim calcmode="lin" valueType="num">
                                      <p:cBhvr>
                                        <p:cTn id="1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down)">
                                      <p:cBhvr>
                                        <p:cTn id="134" dur="1000"/>
                                        <p:tgtEl>
                                          <p:spTgt spid="31"/>
                                        </p:tgtEl>
                                      </p:cBhvr>
                                    </p:animEffect>
                                  </p:childTnLst>
                                </p:cTn>
                              </p:par>
                            </p:childTnLst>
                          </p:cTn>
                        </p:par>
                        <p:par>
                          <p:cTn id="135" fill="hold">
                            <p:stCondLst>
                              <p:cond delay="1000"/>
                            </p:stCondLst>
                            <p:childTnLst>
                              <p:par>
                                <p:cTn id="136" presetID="22" presetClass="entr" presetSubtype="4"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wipe(down)">
                                      <p:cBhvr>
                                        <p:cTn id="138" dur="10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wipe(down)">
                                      <p:cBhvr>
                                        <p:cTn id="143" dur="1000"/>
                                        <p:tgtEl>
                                          <p:spTgt spid="34"/>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wipe(down)">
                                      <p:cBhvr>
                                        <p:cTn id="148" dur="10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wipe(down)">
                                      <p:cBhvr>
                                        <p:cTn id="153" dur="1000"/>
                                        <p:tgtEl>
                                          <p:spTgt spid="35"/>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56"/>
                                        </p:tgtEl>
                                        <p:attrNameLst>
                                          <p:attrName>style.visibility</p:attrName>
                                        </p:attrNameLst>
                                      </p:cBhvr>
                                      <p:to>
                                        <p:strVal val="visible"/>
                                      </p:to>
                                    </p:set>
                                    <p:animEffect transition="in" filter="fade">
                                      <p:cBhvr>
                                        <p:cTn id="158" dur="1000"/>
                                        <p:tgtEl>
                                          <p:spTgt spid="56"/>
                                        </p:tgtEl>
                                      </p:cBhvr>
                                    </p:animEffect>
                                    <p:anim calcmode="lin" valueType="num">
                                      <p:cBhvr>
                                        <p:cTn id="159" dur="1000" fill="hold"/>
                                        <p:tgtEl>
                                          <p:spTgt spid="56"/>
                                        </p:tgtEl>
                                        <p:attrNameLst>
                                          <p:attrName>ppt_x</p:attrName>
                                        </p:attrNameLst>
                                      </p:cBhvr>
                                      <p:tavLst>
                                        <p:tav tm="0">
                                          <p:val>
                                            <p:strVal val="#ppt_x"/>
                                          </p:val>
                                        </p:tav>
                                        <p:tav tm="100000">
                                          <p:val>
                                            <p:strVal val="#ppt_x"/>
                                          </p:val>
                                        </p:tav>
                                      </p:tavLst>
                                    </p:anim>
                                    <p:anim calcmode="lin" valueType="num">
                                      <p:cBhvr>
                                        <p:cTn id="160" dur="1000" fill="hold"/>
                                        <p:tgtEl>
                                          <p:spTgt spid="56"/>
                                        </p:tgtEl>
                                        <p:attrNameLst>
                                          <p:attrName>ppt_y</p:attrName>
                                        </p:attrNameLst>
                                      </p:cBhvr>
                                      <p:tavLst>
                                        <p:tav tm="0">
                                          <p:val>
                                            <p:strVal val="#ppt_y+.1"/>
                                          </p:val>
                                        </p:tav>
                                        <p:tav tm="100000">
                                          <p:val>
                                            <p:strVal val="#ppt_y"/>
                                          </p:val>
                                        </p:tav>
                                      </p:tavLst>
                                    </p:anim>
                                  </p:childTnLst>
                                </p:cTn>
                              </p:par>
                            </p:childTnLst>
                          </p:cTn>
                        </p:par>
                        <p:par>
                          <p:cTn id="161" fill="hold">
                            <p:stCondLst>
                              <p:cond delay="1000"/>
                            </p:stCondLst>
                            <p:childTnLst>
                              <p:par>
                                <p:cTn id="162" presetID="42" presetClass="entr" presetSubtype="0" fill="hold" grpId="0" nodeType="after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1000"/>
                                        <p:tgtEl>
                                          <p:spTgt spid="57"/>
                                        </p:tgtEl>
                                      </p:cBhvr>
                                    </p:animEffect>
                                    <p:anim calcmode="lin" valueType="num">
                                      <p:cBhvr>
                                        <p:cTn id="165" dur="1000" fill="hold"/>
                                        <p:tgtEl>
                                          <p:spTgt spid="57"/>
                                        </p:tgtEl>
                                        <p:attrNameLst>
                                          <p:attrName>ppt_x</p:attrName>
                                        </p:attrNameLst>
                                      </p:cBhvr>
                                      <p:tavLst>
                                        <p:tav tm="0">
                                          <p:val>
                                            <p:strVal val="#ppt_x"/>
                                          </p:val>
                                        </p:tav>
                                        <p:tav tm="100000">
                                          <p:val>
                                            <p:strVal val="#ppt_x"/>
                                          </p:val>
                                        </p:tav>
                                      </p:tavLst>
                                    </p:anim>
                                    <p:anim calcmode="lin" valueType="num">
                                      <p:cBhvr>
                                        <p:cTn id="16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8" grpId="0"/>
      <p:bldP spid="49" grpId="0"/>
      <p:bldP spid="50" grpId="0"/>
      <p:bldP spid="53" grpId="0"/>
      <p:bldP spid="56" grpId="0"/>
      <p:bldP spid="57" grpId="0"/>
      <p:bldP spid="58" grpId="0"/>
      <p:bldP spid="59" grpId="0"/>
      <p:bldP spid="60" grpId="0"/>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Shape</a:t>
            </a:r>
          </a:p>
        </p:txBody>
      </p:sp>
      <p:sp>
        <p:nvSpPr>
          <p:cNvPr id="3" name="Content Placeholder 2"/>
          <p:cNvSpPr>
            <a:spLocks noGrp="1"/>
          </p:cNvSpPr>
          <p:nvPr>
            <p:ph idx="1"/>
          </p:nvPr>
        </p:nvSpPr>
        <p:spPr>
          <a:xfrm>
            <a:off x="838200" y="1825625"/>
            <a:ext cx="5369417" cy="4351338"/>
          </a:xfrm>
        </p:spPr>
        <p:txBody>
          <a:bodyPr>
            <a:normAutofit/>
          </a:bodyPr>
          <a:lstStyle/>
          <a:p>
            <a:r>
              <a:rPr lang="en-US" sz="1800" dirty="0"/>
              <a:t>To determine the true shape of a plane, we should convert on of the projected views into an edge view.</a:t>
            </a:r>
          </a:p>
          <a:p>
            <a:r>
              <a:rPr lang="en-US" sz="1800" dirty="0"/>
              <a:t>Then, we should introduce an auxiliary plane which is parallel to the edge view, that is, parallel to the plane of the inclined surface. </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7" name="Freeform 6"/>
          <p:cNvSpPr/>
          <p:nvPr/>
        </p:nvSpPr>
        <p:spPr>
          <a:xfrm>
            <a:off x="8039100" y="1752600"/>
            <a:ext cx="3124200" cy="3403600"/>
          </a:xfrm>
          <a:custGeom>
            <a:avLst/>
            <a:gdLst>
              <a:gd name="connsiteX0" fmla="*/ 0 w 3124200"/>
              <a:gd name="connsiteY0" fmla="*/ 2755900 h 3327400"/>
              <a:gd name="connsiteX1" fmla="*/ 3124200 w 3124200"/>
              <a:gd name="connsiteY1" fmla="*/ 3327400 h 3327400"/>
              <a:gd name="connsiteX2" fmla="*/ 3086100 w 3124200"/>
              <a:gd name="connsiteY2" fmla="*/ 508000 h 3327400"/>
              <a:gd name="connsiteX3" fmla="*/ 25400 w 3124200"/>
              <a:gd name="connsiteY3" fmla="*/ 0 h 3327400"/>
              <a:gd name="connsiteX4" fmla="*/ 0 w 3124200"/>
              <a:gd name="connsiteY4" fmla="*/ 275590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0" h="3327400">
                <a:moveTo>
                  <a:pt x="0" y="2755900"/>
                </a:moveTo>
                <a:lnTo>
                  <a:pt x="3124200" y="3327400"/>
                </a:lnTo>
                <a:lnTo>
                  <a:pt x="3086100" y="508000"/>
                </a:lnTo>
                <a:lnTo>
                  <a:pt x="25400" y="0"/>
                </a:lnTo>
                <a:lnTo>
                  <a:pt x="0" y="27559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070600" y="4508500"/>
            <a:ext cx="5041900" cy="927100"/>
          </a:xfrm>
          <a:custGeom>
            <a:avLst/>
            <a:gdLst>
              <a:gd name="connsiteX0" fmla="*/ 5041900 w 5041900"/>
              <a:gd name="connsiteY0" fmla="*/ 584200 h 927100"/>
              <a:gd name="connsiteX1" fmla="*/ 3060700 w 5041900"/>
              <a:gd name="connsiteY1" fmla="*/ 927100 h 927100"/>
              <a:gd name="connsiteX2" fmla="*/ 0 w 5041900"/>
              <a:gd name="connsiteY2" fmla="*/ 406400 h 927100"/>
              <a:gd name="connsiteX3" fmla="*/ 1993900 w 5041900"/>
              <a:gd name="connsiteY3" fmla="*/ 0 h 927100"/>
              <a:gd name="connsiteX4" fmla="*/ 5041900 w 5041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1900" h="927100">
                <a:moveTo>
                  <a:pt x="5041900" y="584200"/>
                </a:moveTo>
                <a:lnTo>
                  <a:pt x="3060700" y="927100"/>
                </a:lnTo>
                <a:lnTo>
                  <a:pt x="0" y="406400"/>
                </a:lnTo>
                <a:lnTo>
                  <a:pt x="1993900" y="0"/>
                </a:lnTo>
                <a:lnTo>
                  <a:pt x="5041900" y="5842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670800" y="3822700"/>
            <a:ext cx="990600" cy="1333500"/>
          </a:xfrm>
          <a:custGeom>
            <a:avLst/>
            <a:gdLst>
              <a:gd name="connsiteX0" fmla="*/ 990600 w 990600"/>
              <a:gd name="connsiteY0" fmla="*/ 1333500 h 1333500"/>
              <a:gd name="connsiteX1" fmla="*/ 0 w 990600"/>
              <a:gd name="connsiteY1" fmla="*/ 1181100 h 1333500"/>
              <a:gd name="connsiteX2" fmla="*/ 304800 w 990600"/>
              <a:gd name="connsiteY2" fmla="*/ 495300 h 1333500"/>
              <a:gd name="connsiteX3" fmla="*/ 965200 w 990600"/>
              <a:gd name="connsiteY3" fmla="*/ 0 h 1333500"/>
              <a:gd name="connsiteX4" fmla="*/ 990600 w 990600"/>
              <a:gd name="connsiteY4" fmla="*/ 133350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333500">
                <a:moveTo>
                  <a:pt x="990600" y="1333500"/>
                </a:moveTo>
                <a:lnTo>
                  <a:pt x="0" y="1181100"/>
                </a:lnTo>
                <a:lnTo>
                  <a:pt x="304800" y="495300"/>
                </a:lnTo>
                <a:lnTo>
                  <a:pt x="965200" y="0"/>
                </a:lnTo>
                <a:lnTo>
                  <a:pt x="990600" y="13335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p:cNvSpPr/>
          <p:nvPr/>
        </p:nvSpPr>
        <p:spPr>
          <a:xfrm>
            <a:off x="3686175" y="109537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9229725" y="4724400"/>
            <a:ext cx="923925"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220200" y="4057650"/>
            <a:ext cx="114300" cy="66675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9326388" y="3600451"/>
            <a:ext cx="579612" cy="49212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95983" y="3600450"/>
            <a:ext cx="228600" cy="1285875"/>
          </a:xfrm>
          <a:prstGeom prst="line">
            <a:avLst/>
          </a:prstGeom>
          <a:ln w="19050"/>
        </p:spPr>
        <p:style>
          <a:lnRef idx="1">
            <a:schemeClr val="dk1"/>
          </a:lnRef>
          <a:fillRef idx="0">
            <a:schemeClr val="dk1"/>
          </a:fillRef>
          <a:effectRef idx="0">
            <a:schemeClr val="dk1"/>
          </a:effectRef>
          <a:fontRef idx="minor">
            <a:schemeClr val="tx1"/>
          </a:fontRef>
        </p:style>
      </p:cxnSp>
      <p:sp>
        <p:nvSpPr>
          <p:cNvPr id="28" name="Freeform 27"/>
          <p:cNvSpPr/>
          <p:nvPr/>
        </p:nvSpPr>
        <p:spPr>
          <a:xfrm>
            <a:off x="6334125" y="2124075"/>
            <a:ext cx="3552825" cy="1752600"/>
          </a:xfrm>
          <a:custGeom>
            <a:avLst/>
            <a:gdLst>
              <a:gd name="connsiteX0" fmla="*/ 0 w 3552825"/>
              <a:gd name="connsiteY0" fmla="*/ 1752600 h 1752600"/>
              <a:gd name="connsiteX1" fmla="*/ 1628775 w 3552825"/>
              <a:gd name="connsiteY1" fmla="*/ 323850 h 1752600"/>
              <a:gd name="connsiteX2" fmla="*/ 3552825 w 3552825"/>
              <a:gd name="connsiteY2" fmla="*/ 0 h 1752600"/>
              <a:gd name="connsiteX3" fmla="*/ 1914525 w 3552825"/>
              <a:gd name="connsiteY3" fmla="*/ 1428750 h 1752600"/>
              <a:gd name="connsiteX4" fmla="*/ 0 w 3552825"/>
              <a:gd name="connsiteY4" fmla="*/ 17526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5" h="1752600">
                <a:moveTo>
                  <a:pt x="0" y="1752600"/>
                </a:moveTo>
                <a:lnTo>
                  <a:pt x="1628775" y="323850"/>
                </a:lnTo>
                <a:lnTo>
                  <a:pt x="3552825" y="0"/>
                </a:lnTo>
                <a:lnTo>
                  <a:pt x="1914525" y="1428750"/>
                </a:lnTo>
                <a:lnTo>
                  <a:pt x="0" y="17526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7452217" y="3257551"/>
            <a:ext cx="529734" cy="10668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31174" y="3161775"/>
            <a:ext cx="517526" cy="1062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568691" y="2760980"/>
            <a:ext cx="524510" cy="9601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7970520" y="3726180"/>
            <a:ext cx="1127760" cy="594360"/>
          </a:xfrm>
          <a:custGeom>
            <a:avLst/>
            <a:gdLst>
              <a:gd name="connsiteX0" fmla="*/ 0 w 1127760"/>
              <a:gd name="connsiteY0" fmla="*/ 594360 h 594360"/>
              <a:gd name="connsiteX1" fmla="*/ 693420 w 1127760"/>
              <a:gd name="connsiteY1" fmla="*/ 495300 h 594360"/>
              <a:gd name="connsiteX2" fmla="*/ 1127760 w 1127760"/>
              <a:gd name="connsiteY2" fmla="*/ 0 h 594360"/>
              <a:gd name="connsiteX3" fmla="*/ 678180 w 1127760"/>
              <a:gd name="connsiteY3" fmla="*/ 83820 h 594360"/>
              <a:gd name="connsiteX4" fmla="*/ 0 w 1127760"/>
              <a:gd name="connsiteY4" fmla="*/ 59436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 h="594360">
                <a:moveTo>
                  <a:pt x="0" y="594360"/>
                </a:moveTo>
                <a:lnTo>
                  <a:pt x="693420" y="495300"/>
                </a:lnTo>
                <a:lnTo>
                  <a:pt x="1127760" y="0"/>
                </a:lnTo>
                <a:lnTo>
                  <a:pt x="678180" y="83820"/>
                </a:lnTo>
                <a:lnTo>
                  <a:pt x="0" y="594360"/>
                </a:ln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648700" y="3726180"/>
            <a:ext cx="952500" cy="1447800"/>
          </a:xfrm>
          <a:custGeom>
            <a:avLst/>
            <a:gdLst>
              <a:gd name="connsiteX0" fmla="*/ 0 w 952500"/>
              <a:gd name="connsiteY0" fmla="*/ 1447800 h 1447800"/>
              <a:gd name="connsiteX1" fmla="*/ 7620 w 952500"/>
              <a:gd name="connsiteY1" fmla="*/ 76200 h 1447800"/>
              <a:gd name="connsiteX2" fmla="*/ 457200 w 952500"/>
              <a:gd name="connsiteY2" fmla="*/ 0 h 1447800"/>
              <a:gd name="connsiteX3" fmla="*/ 952500 w 952500"/>
              <a:gd name="connsiteY3" fmla="*/ 1295400 h 1447800"/>
              <a:gd name="connsiteX4" fmla="*/ 0 w 952500"/>
              <a:gd name="connsiteY4" fmla="*/ 144780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447800">
                <a:moveTo>
                  <a:pt x="0" y="1447800"/>
                </a:moveTo>
                <a:lnTo>
                  <a:pt x="7620" y="76200"/>
                </a:lnTo>
                <a:lnTo>
                  <a:pt x="457200" y="0"/>
                </a:lnTo>
                <a:lnTo>
                  <a:pt x="952500" y="1295400"/>
                </a:lnTo>
                <a:lnTo>
                  <a:pt x="0" y="14478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452360" y="2712720"/>
            <a:ext cx="1120140" cy="563880"/>
          </a:xfrm>
          <a:custGeom>
            <a:avLst/>
            <a:gdLst>
              <a:gd name="connsiteX0" fmla="*/ 0 w 1120140"/>
              <a:gd name="connsiteY0" fmla="*/ 563880 h 563880"/>
              <a:gd name="connsiteX1" fmla="*/ 693420 w 1120140"/>
              <a:gd name="connsiteY1" fmla="*/ 464820 h 563880"/>
              <a:gd name="connsiteX2" fmla="*/ 1120140 w 1120140"/>
              <a:gd name="connsiteY2" fmla="*/ 0 h 563880"/>
              <a:gd name="connsiteX3" fmla="*/ 678180 w 1120140"/>
              <a:gd name="connsiteY3" fmla="*/ 68580 h 563880"/>
              <a:gd name="connsiteX4" fmla="*/ 0 w 1120140"/>
              <a:gd name="connsiteY4" fmla="*/ 563880 h 563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0" h="563880">
                <a:moveTo>
                  <a:pt x="0" y="563880"/>
                </a:moveTo>
                <a:lnTo>
                  <a:pt x="693420" y="464820"/>
                </a:lnTo>
                <a:lnTo>
                  <a:pt x="1120140" y="0"/>
                </a:lnTo>
                <a:lnTo>
                  <a:pt x="678180" y="68580"/>
                </a:lnTo>
                <a:lnTo>
                  <a:pt x="0" y="563880"/>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1" idx="1"/>
            <a:endCxn id="52" idx="3"/>
          </p:cNvCxnSpPr>
          <p:nvPr/>
        </p:nvCxnSpPr>
        <p:spPr>
          <a:xfrm flipH="1" flipV="1">
            <a:off x="8130540" y="2781300"/>
            <a:ext cx="525780" cy="10210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8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1000"/>
                                        <p:tgtEl>
                                          <p:spTgt spid="51"/>
                                        </p:tgtEl>
                                      </p:cBhvr>
                                    </p:animEffect>
                                    <p:anim calcmode="lin" valueType="num">
                                      <p:cBhvr>
                                        <p:cTn id="39" dur="1000" fill="hold"/>
                                        <p:tgtEl>
                                          <p:spTgt spid="51"/>
                                        </p:tgtEl>
                                        <p:attrNameLst>
                                          <p:attrName>ppt_x</p:attrName>
                                        </p:attrNameLst>
                                      </p:cBhvr>
                                      <p:tavLst>
                                        <p:tav tm="0">
                                          <p:val>
                                            <p:strVal val="#ppt_x"/>
                                          </p:val>
                                        </p:tav>
                                        <p:tav tm="100000">
                                          <p:val>
                                            <p:strVal val="#ppt_x"/>
                                          </p:val>
                                        </p:tav>
                                      </p:tavLst>
                                    </p:anim>
                                    <p:anim calcmode="lin" valueType="num">
                                      <p:cBhvr>
                                        <p:cTn id="40" dur="1000" fill="hold"/>
                                        <p:tgtEl>
                                          <p:spTgt spid="5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1000"/>
                                        <p:tgtEl>
                                          <p:spTgt spid="30"/>
                                        </p:tgtEl>
                                      </p:cBhvr>
                                    </p:animEffect>
                                  </p:childTnLst>
                                </p:cTn>
                              </p:par>
                            </p:childTnLst>
                          </p:cTn>
                        </p:par>
                        <p:par>
                          <p:cTn id="80" fill="hold">
                            <p:stCondLst>
                              <p:cond delay="1000"/>
                            </p:stCondLst>
                            <p:childTnLst>
                              <p:par>
                                <p:cTn id="81" presetID="22" presetClass="entr" presetSubtype="4"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1000"/>
                                        <p:tgtEl>
                                          <p:spTgt spid="42"/>
                                        </p:tgtEl>
                                      </p:cBhvr>
                                    </p:animEffect>
                                  </p:childTnLst>
                                </p:cTn>
                              </p:par>
                            </p:childTnLst>
                          </p:cTn>
                        </p:par>
                        <p:par>
                          <p:cTn id="84" fill="hold">
                            <p:stCondLst>
                              <p:cond delay="2000"/>
                            </p:stCondLst>
                            <p:childTnLst>
                              <p:par>
                                <p:cTn id="85" presetID="22" presetClass="entr" presetSubtype="4"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down)">
                                      <p:cBhvr>
                                        <p:cTn id="87" dur="1000"/>
                                        <p:tgtEl>
                                          <p:spTgt spid="54"/>
                                        </p:tgtEl>
                                      </p:cBhvr>
                                    </p:animEffect>
                                  </p:childTnLst>
                                </p:cTn>
                              </p:par>
                            </p:childTnLst>
                          </p:cTn>
                        </p:par>
                        <p:par>
                          <p:cTn id="88" fill="hold">
                            <p:stCondLst>
                              <p:cond delay="3000"/>
                            </p:stCondLst>
                            <p:childTnLst>
                              <p:par>
                                <p:cTn id="89" presetID="22" presetClass="entr" presetSubtype="4" fill="hold" nodeType="after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1000"/>
                                        <p:tgtEl>
                                          <p:spTgt spid="4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28" grpId="0" animBg="1"/>
      <p:bldP spid="49" grpId="0" animBg="1"/>
      <p:bldP spid="51"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538765" y="223406"/>
            <a:ext cx="11114469" cy="400110"/>
          </a:xfrm>
          <a:prstGeom prst="rect">
            <a:avLst/>
          </a:prstGeom>
          <a:noFill/>
        </p:spPr>
        <p:txBody>
          <a:bodyPr wrap="square" rtlCol="0">
            <a:spAutoFit/>
          </a:bodyPr>
          <a:lstStyle/>
          <a:p>
            <a:r>
              <a:rPr lang="en-US" sz="2000" dirty="0"/>
              <a:t>4) Reproduce the given views of the plane and draw the view showing the true size and shape.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163" y="806079"/>
            <a:ext cx="6014775" cy="5732833"/>
          </a:xfrm>
          <a:prstGeom prst="rect">
            <a:avLst/>
          </a:prstGeom>
        </p:spPr>
      </p:pic>
    </p:spTree>
    <p:extLst>
      <p:ext uri="{BB962C8B-B14F-4D97-AF65-F5344CB8AC3E}">
        <p14:creationId xmlns:p14="http://schemas.microsoft.com/office/powerpoint/2010/main" val="100104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a:t>Case I: Projection in the Auxiliary Vertical Plane (AVP)</a:t>
            </a:r>
          </a:p>
        </p:txBody>
      </p:sp>
      <p:sp>
        <p:nvSpPr>
          <p:cNvPr id="5" name="TextBox 4"/>
          <p:cNvSpPr txBox="1"/>
          <p:nvPr/>
        </p:nvSpPr>
        <p:spPr>
          <a:xfrm>
            <a:off x="2021983" y="5504163"/>
            <a:ext cx="6375042" cy="369332"/>
          </a:xfrm>
          <a:prstGeom prst="rect">
            <a:avLst/>
          </a:prstGeom>
          <a:noFill/>
        </p:spPr>
        <p:txBody>
          <a:bodyPr wrap="square" rtlCol="0">
            <a:spAutoFit/>
          </a:bodyPr>
          <a:lstStyle/>
          <a:p>
            <a:r>
              <a:rPr lang="en-US" dirty="0" err="1"/>
              <a:t>p</a:t>
            </a:r>
            <a:r>
              <a:rPr lang="en-US" baseline="-25000" dirty="0" err="1"/>
              <a:t>x</a:t>
            </a:r>
            <a:r>
              <a:rPr lang="en-US" baseline="-25000" dirty="0"/>
              <a:t> </a:t>
            </a:r>
            <a:r>
              <a:rPr lang="en-US" dirty="0"/>
              <a:t>p’ = p</a:t>
            </a:r>
            <a:r>
              <a:rPr lang="en-US" baseline="-25000" dirty="0"/>
              <a:t>x1</a:t>
            </a:r>
            <a:r>
              <a:rPr lang="en-US" dirty="0"/>
              <a:t> p</a:t>
            </a:r>
            <a:r>
              <a:rPr lang="en-US" baseline="-25000" dirty="0"/>
              <a:t>1</a:t>
            </a:r>
            <a:r>
              <a:rPr lang="en-US" dirty="0"/>
              <a:t>’ (Since both AVP and VP are perpendicular to HP)</a:t>
            </a:r>
          </a:p>
        </p:txBody>
      </p:sp>
      <p:sp>
        <p:nvSpPr>
          <p:cNvPr id="2" name="Freeform 1"/>
          <p:cNvSpPr/>
          <p:nvPr/>
        </p:nvSpPr>
        <p:spPr>
          <a:xfrm>
            <a:off x="1504950" y="1257300"/>
            <a:ext cx="1590675" cy="2581275"/>
          </a:xfrm>
          <a:custGeom>
            <a:avLst/>
            <a:gdLst>
              <a:gd name="connsiteX0" fmla="*/ 0 w 1590675"/>
              <a:gd name="connsiteY0" fmla="*/ 2581275 h 2581275"/>
              <a:gd name="connsiteX1" fmla="*/ 0 w 1590675"/>
              <a:gd name="connsiteY1" fmla="*/ 904875 h 2581275"/>
              <a:gd name="connsiteX2" fmla="*/ 1590675 w 1590675"/>
              <a:gd name="connsiteY2" fmla="*/ 0 h 2581275"/>
              <a:gd name="connsiteX3" fmla="*/ 1581150 w 1590675"/>
              <a:gd name="connsiteY3" fmla="*/ 1704975 h 2581275"/>
              <a:gd name="connsiteX4" fmla="*/ 0 w 1590675"/>
              <a:gd name="connsiteY4" fmla="*/ 2581275 h 2581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5" h="2581275">
                <a:moveTo>
                  <a:pt x="0" y="2581275"/>
                </a:moveTo>
                <a:lnTo>
                  <a:pt x="0" y="904875"/>
                </a:lnTo>
                <a:lnTo>
                  <a:pt x="1590675" y="0"/>
                </a:lnTo>
                <a:lnTo>
                  <a:pt x="1581150" y="1704975"/>
                </a:lnTo>
                <a:lnTo>
                  <a:pt x="0" y="2581275"/>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495425" y="2952750"/>
            <a:ext cx="2914650" cy="1733550"/>
          </a:xfrm>
          <a:custGeom>
            <a:avLst/>
            <a:gdLst>
              <a:gd name="connsiteX0" fmla="*/ 0 w 2914650"/>
              <a:gd name="connsiteY0" fmla="*/ 895350 h 1733550"/>
              <a:gd name="connsiteX1" fmla="*/ 1381125 w 2914650"/>
              <a:gd name="connsiteY1" fmla="*/ 1733550 h 1733550"/>
              <a:gd name="connsiteX2" fmla="*/ 2914650 w 2914650"/>
              <a:gd name="connsiteY2" fmla="*/ 809625 h 1733550"/>
              <a:gd name="connsiteX3" fmla="*/ 1590675 w 2914650"/>
              <a:gd name="connsiteY3" fmla="*/ 0 h 1733550"/>
              <a:gd name="connsiteX4" fmla="*/ 0 w 2914650"/>
              <a:gd name="connsiteY4" fmla="*/ 89535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50" h="1733550">
                <a:moveTo>
                  <a:pt x="0" y="895350"/>
                </a:moveTo>
                <a:lnTo>
                  <a:pt x="1381125" y="1733550"/>
                </a:lnTo>
                <a:lnTo>
                  <a:pt x="2914650" y="809625"/>
                </a:lnTo>
                <a:lnTo>
                  <a:pt x="1590675" y="0"/>
                </a:lnTo>
                <a:lnTo>
                  <a:pt x="0" y="89535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flipV="1">
            <a:off x="2388086" y="2583418"/>
            <a:ext cx="81208" cy="73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flipV="1">
            <a:off x="1952625" y="2339975"/>
            <a:ext cx="450850" cy="2667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444750" y="2469895"/>
            <a:ext cx="1010321" cy="14313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421731" y="2636044"/>
            <a:ext cx="2382" cy="124063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3084938" y="1208294"/>
            <a:ext cx="590550" cy="2965450"/>
          </a:xfrm>
          <a:custGeom>
            <a:avLst/>
            <a:gdLst>
              <a:gd name="connsiteX0" fmla="*/ 0 w 590550"/>
              <a:gd name="connsiteY0" fmla="*/ 1676400 h 2965450"/>
              <a:gd name="connsiteX1" fmla="*/ 25400 w 590550"/>
              <a:gd name="connsiteY1" fmla="*/ 0 h 2965450"/>
              <a:gd name="connsiteX2" fmla="*/ 590550 w 590550"/>
              <a:gd name="connsiteY2" fmla="*/ 1225550 h 2965450"/>
              <a:gd name="connsiteX3" fmla="*/ 584200 w 590550"/>
              <a:gd name="connsiteY3" fmla="*/ 2965450 h 2965450"/>
              <a:gd name="connsiteX4" fmla="*/ 0 w 590550"/>
              <a:gd name="connsiteY4" fmla="*/ 1676400 h 296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2965450">
                <a:moveTo>
                  <a:pt x="0" y="1676400"/>
                </a:moveTo>
                <a:lnTo>
                  <a:pt x="25400" y="0"/>
                </a:lnTo>
                <a:lnTo>
                  <a:pt x="590550" y="1225550"/>
                </a:lnTo>
                <a:cubicBezTo>
                  <a:pt x="588433" y="1805517"/>
                  <a:pt x="586317" y="2385483"/>
                  <a:pt x="584200" y="2965450"/>
                </a:cubicBezTo>
                <a:lnTo>
                  <a:pt x="0" y="16764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2413123" y="3702050"/>
            <a:ext cx="1041948" cy="1746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455071" y="2469895"/>
            <a:ext cx="2382" cy="1240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950243" y="2332434"/>
            <a:ext cx="1131" cy="127106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952625" y="3603498"/>
            <a:ext cx="450850" cy="266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flipV="1">
            <a:off x="2381127" y="3825621"/>
            <a:ext cx="81208" cy="73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V="1">
            <a:off x="1906998" y="2299389"/>
            <a:ext cx="66525" cy="66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V="1">
            <a:off x="3421808" y="2426031"/>
            <a:ext cx="66525" cy="66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5384800" y="1028700"/>
            <a:ext cx="1866900" cy="1727200"/>
          </a:xfrm>
          <a:custGeom>
            <a:avLst/>
            <a:gdLst>
              <a:gd name="connsiteX0" fmla="*/ 1841500 w 1866900"/>
              <a:gd name="connsiteY0" fmla="*/ 1727200 h 1727200"/>
              <a:gd name="connsiteX1" fmla="*/ 0 w 1866900"/>
              <a:gd name="connsiteY1" fmla="*/ 1701800 h 1727200"/>
              <a:gd name="connsiteX2" fmla="*/ 0 w 1866900"/>
              <a:gd name="connsiteY2" fmla="*/ 0 h 1727200"/>
              <a:gd name="connsiteX3" fmla="*/ 1866900 w 1866900"/>
              <a:gd name="connsiteY3" fmla="*/ 25400 h 1727200"/>
              <a:gd name="connsiteX4" fmla="*/ 1841500 w 1866900"/>
              <a:gd name="connsiteY4" fmla="*/ 172720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1727200">
                <a:moveTo>
                  <a:pt x="1841500" y="1727200"/>
                </a:moveTo>
                <a:lnTo>
                  <a:pt x="0" y="1701800"/>
                </a:lnTo>
                <a:lnTo>
                  <a:pt x="0" y="0"/>
                </a:lnTo>
                <a:lnTo>
                  <a:pt x="1866900" y="25400"/>
                </a:lnTo>
                <a:lnTo>
                  <a:pt x="1841500" y="17272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5372100" y="2730500"/>
            <a:ext cx="1892300" cy="1676400"/>
          </a:xfrm>
          <a:custGeom>
            <a:avLst/>
            <a:gdLst>
              <a:gd name="connsiteX0" fmla="*/ 12700 w 1892300"/>
              <a:gd name="connsiteY0" fmla="*/ 0 h 1676400"/>
              <a:gd name="connsiteX1" fmla="*/ 1892300 w 1892300"/>
              <a:gd name="connsiteY1" fmla="*/ 12700 h 1676400"/>
              <a:gd name="connsiteX2" fmla="*/ 1892300 w 1892300"/>
              <a:gd name="connsiteY2" fmla="*/ 1663700 h 1676400"/>
              <a:gd name="connsiteX3" fmla="*/ 0 w 1892300"/>
              <a:gd name="connsiteY3" fmla="*/ 1676400 h 1676400"/>
              <a:gd name="connsiteX4" fmla="*/ 12700 w 18923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1676400">
                <a:moveTo>
                  <a:pt x="12700" y="0"/>
                </a:moveTo>
                <a:lnTo>
                  <a:pt x="1892300" y="12700"/>
                </a:lnTo>
                <a:lnTo>
                  <a:pt x="1892300" y="1663700"/>
                </a:lnTo>
                <a:lnTo>
                  <a:pt x="0" y="1676400"/>
                </a:lnTo>
                <a:cubicBezTo>
                  <a:pt x="4233" y="1117600"/>
                  <a:pt x="8467" y="558800"/>
                  <a:pt x="12700" y="0"/>
                </a:cubicBez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235701" y="2730500"/>
            <a:ext cx="2463800" cy="2463800"/>
          </a:xfrm>
          <a:custGeom>
            <a:avLst/>
            <a:gdLst>
              <a:gd name="connsiteX0" fmla="*/ 0 w 2463800"/>
              <a:gd name="connsiteY0" fmla="*/ 1587500 h 2463800"/>
              <a:gd name="connsiteX1" fmla="*/ 939800 w 2463800"/>
              <a:gd name="connsiteY1" fmla="*/ 0 h 2463800"/>
              <a:gd name="connsiteX2" fmla="*/ 2463800 w 2463800"/>
              <a:gd name="connsiteY2" fmla="*/ 825500 h 2463800"/>
              <a:gd name="connsiteX3" fmla="*/ 1511300 w 2463800"/>
              <a:gd name="connsiteY3" fmla="*/ 2463800 h 2463800"/>
              <a:gd name="connsiteX4" fmla="*/ 0 w 2463800"/>
              <a:gd name="connsiteY4" fmla="*/ 1587500 h 246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0" h="2463800">
                <a:moveTo>
                  <a:pt x="0" y="1587500"/>
                </a:moveTo>
                <a:lnTo>
                  <a:pt x="939800" y="0"/>
                </a:lnTo>
                <a:lnTo>
                  <a:pt x="2463800" y="825500"/>
                </a:lnTo>
                <a:lnTo>
                  <a:pt x="1511300" y="2463800"/>
                </a:lnTo>
                <a:lnTo>
                  <a:pt x="0" y="1587500"/>
                </a:lnTo>
                <a:close/>
              </a:path>
            </a:pathLst>
          </a:cu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H="1" flipV="1">
            <a:off x="5867400" y="1498600"/>
            <a:ext cx="12700" cy="18415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80100" y="3314700"/>
            <a:ext cx="1892300" cy="10922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flipH="1">
            <a:off x="5816599" y="1452881"/>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flipH="1">
            <a:off x="7721600" y="4384040"/>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flipH="1">
            <a:off x="5822950" y="3303271"/>
            <a:ext cx="10159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388271" y="2571107"/>
            <a:ext cx="390525" cy="369332"/>
          </a:xfrm>
          <a:prstGeom prst="rect">
            <a:avLst/>
          </a:prstGeom>
          <a:noFill/>
        </p:spPr>
        <p:txBody>
          <a:bodyPr wrap="square" rtlCol="0">
            <a:spAutoFit/>
          </a:bodyPr>
          <a:lstStyle/>
          <a:p>
            <a:r>
              <a:rPr lang="en-US" dirty="0"/>
              <a:t>P</a:t>
            </a:r>
          </a:p>
        </p:txBody>
      </p:sp>
      <p:sp>
        <p:nvSpPr>
          <p:cNvPr id="71" name="TextBox 70"/>
          <p:cNvSpPr txBox="1"/>
          <p:nvPr/>
        </p:nvSpPr>
        <p:spPr>
          <a:xfrm>
            <a:off x="1521827" y="2219453"/>
            <a:ext cx="535414" cy="369332"/>
          </a:xfrm>
          <a:prstGeom prst="rect">
            <a:avLst/>
          </a:prstGeom>
          <a:noFill/>
        </p:spPr>
        <p:txBody>
          <a:bodyPr wrap="square" rtlCol="0">
            <a:spAutoFit/>
          </a:bodyPr>
          <a:lstStyle/>
          <a:p>
            <a:pPr algn="ctr"/>
            <a:r>
              <a:rPr lang="en-US" dirty="0"/>
              <a:t>P’</a:t>
            </a:r>
          </a:p>
        </p:txBody>
      </p:sp>
      <p:sp>
        <p:nvSpPr>
          <p:cNvPr id="72" name="TextBox 71"/>
          <p:cNvSpPr txBox="1"/>
          <p:nvPr/>
        </p:nvSpPr>
        <p:spPr>
          <a:xfrm>
            <a:off x="2238252" y="3790434"/>
            <a:ext cx="171450" cy="369332"/>
          </a:xfrm>
          <a:prstGeom prst="rect">
            <a:avLst/>
          </a:prstGeom>
          <a:noFill/>
        </p:spPr>
        <p:txBody>
          <a:bodyPr wrap="square" rtlCol="0">
            <a:spAutoFit/>
          </a:bodyPr>
          <a:lstStyle/>
          <a:p>
            <a:r>
              <a:rPr lang="en-US" dirty="0"/>
              <a:t>p</a:t>
            </a:r>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685122">
            <a:off x="2504062" y="2743277"/>
            <a:ext cx="925541" cy="925541"/>
          </a:xfrm>
          <a:prstGeom prst="rect">
            <a:avLst/>
          </a:prstGeom>
        </p:spPr>
      </p:pic>
      <p:sp>
        <p:nvSpPr>
          <p:cNvPr id="74" name="TextBox 73"/>
          <p:cNvSpPr txBox="1"/>
          <p:nvPr/>
        </p:nvSpPr>
        <p:spPr>
          <a:xfrm>
            <a:off x="2810783" y="2992994"/>
            <a:ext cx="696685" cy="369332"/>
          </a:xfrm>
          <a:prstGeom prst="rect">
            <a:avLst/>
          </a:prstGeom>
          <a:noFill/>
        </p:spPr>
        <p:txBody>
          <a:bodyPr wrap="square" rtlCol="0">
            <a:spAutoFit/>
          </a:bodyPr>
          <a:lstStyle/>
          <a:p>
            <a:r>
              <a:rPr lang="en-US" dirty="0"/>
              <a:t>X</a:t>
            </a:r>
            <a:r>
              <a:rPr lang="en-US" baseline="30000" dirty="0"/>
              <a:t>0</a:t>
            </a:r>
            <a:endParaRPr lang="en-US" dirty="0"/>
          </a:p>
        </p:txBody>
      </p:sp>
      <p:sp>
        <p:nvSpPr>
          <p:cNvPr id="76" name="TextBox 75"/>
          <p:cNvSpPr txBox="1"/>
          <p:nvPr/>
        </p:nvSpPr>
        <p:spPr>
          <a:xfrm>
            <a:off x="3412074" y="2214086"/>
            <a:ext cx="566057" cy="369332"/>
          </a:xfrm>
          <a:prstGeom prst="rect">
            <a:avLst/>
          </a:prstGeom>
          <a:noFill/>
        </p:spPr>
        <p:txBody>
          <a:bodyPr wrap="square" rtlCol="0">
            <a:spAutoFit/>
          </a:bodyPr>
          <a:lstStyle/>
          <a:p>
            <a:r>
              <a:rPr lang="en-US" dirty="0"/>
              <a:t>p</a:t>
            </a:r>
            <a:r>
              <a:rPr lang="en-US" baseline="-25000" dirty="0"/>
              <a:t>1</a:t>
            </a:r>
            <a:r>
              <a:rPr lang="en-US" dirty="0"/>
              <a:t>’</a:t>
            </a:r>
          </a:p>
        </p:txBody>
      </p:sp>
      <p:sp>
        <p:nvSpPr>
          <p:cNvPr id="78" name="TextBox 77"/>
          <p:cNvSpPr txBox="1"/>
          <p:nvPr/>
        </p:nvSpPr>
        <p:spPr>
          <a:xfrm>
            <a:off x="1641118" y="3372099"/>
            <a:ext cx="551543"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79" name="TextBox 78"/>
          <p:cNvSpPr txBox="1"/>
          <p:nvPr/>
        </p:nvSpPr>
        <p:spPr>
          <a:xfrm>
            <a:off x="3384845" y="3493302"/>
            <a:ext cx="794657" cy="369332"/>
          </a:xfrm>
          <a:prstGeom prst="rect">
            <a:avLst/>
          </a:prstGeom>
          <a:noFill/>
        </p:spPr>
        <p:txBody>
          <a:bodyPr wrap="square" rtlCol="0">
            <a:spAutoFit/>
          </a:bodyPr>
          <a:lstStyle/>
          <a:p>
            <a:r>
              <a:rPr lang="en-US" dirty="0"/>
              <a:t>p</a:t>
            </a:r>
            <a:r>
              <a:rPr lang="en-US" baseline="-25000" dirty="0"/>
              <a:t>x1</a:t>
            </a:r>
            <a:endParaRPr lang="en-US" dirty="0"/>
          </a:p>
        </p:txBody>
      </p:sp>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171126">
            <a:off x="6333214" y="2505195"/>
            <a:ext cx="925541" cy="925541"/>
          </a:xfrm>
          <a:prstGeom prst="rect">
            <a:avLst/>
          </a:prstGeom>
        </p:spPr>
      </p:pic>
      <p:sp>
        <p:nvSpPr>
          <p:cNvPr id="82" name="TextBox 81"/>
          <p:cNvSpPr txBox="1"/>
          <p:nvPr/>
        </p:nvSpPr>
        <p:spPr>
          <a:xfrm>
            <a:off x="6332166" y="2854150"/>
            <a:ext cx="681463"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83" name="TextBox 82"/>
          <p:cNvSpPr txBox="1"/>
          <p:nvPr/>
        </p:nvSpPr>
        <p:spPr>
          <a:xfrm>
            <a:off x="5527452" y="1283854"/>
            <a:ext cx="576943" cy="369332"/>
          </a:xfrm>
          <a:prstGeom prst="rect">
            <a:avLst/>
          </a:prstGeom>
          <a:noFill/>
        </p:spPr>
        <p:txBody>
          <a:bodyPr wrap="square" rtlCol="0">
            <a:spAutoFit/>
          </a:bodyPr>
          <a:lstStyle/>
          <a:p>
            <a:r>
              <a:rPr lang="en-US" dirty="0"/>
              <a:t>p’</a:t>
            </a:r>
          </a:p>
        </p:txBody>
      </p:sp>
      <p:sp>
        <p:nvSpPr>
          <p:cNvPr id="84" name="TextBox 83"/>
          <p:cNvSpPr txBox="1"/>
          <p:nvPr/>
        </p:nvSpPr>
        <p:spPr>
          <a:xfrm rot="2015054">
            <a:off x="7783885" y="4161844"/>
            <a:ext cx="489404" cy="369332"/>
          </a:xfrm>
          <a:prstGeom prst="rect">
            <a:avLst/>
          </a:prstGeom>
          <a:noFill/>
        </p:spPr>
        <p:txBody>
          <a:bodyPr wrap="square" rtlCol="0">
            <a:spAutoFit/>
          </a:bodyPr>
          <a:lstStyle/>
          <a:p>
            <a:r>
              <a:rPr lang="en-US" dirty="0"/>
              <a:t>p</a:t>
            </a:r>
            <a:r>
              <a:rPr lang="en-US" baseline="-25000" dirty="0"/>
              <a:t>1</a:t>
            </a:r>
            <a:r>
              <a:rPr lang="en-US" dirty="0"/>
              <a:t>’</a:t>
            </a:r>
          </a:p>
        </p:txBody>
      </p:sp>
      <p:sp>
        <p:nvSpPr>
          <p:cNvPr id="85" name="TextBox 84"/>
          <p:cNvSpPr txBox="1"/>
          <p:nvPr/>
        </p:nvSpPr>
        <p:spPr>
          <a:xfrm rot="1636147">
            <a:off x="6529914" y="3475990"/>
            <a:ext cx="684439" cy="376194"/>
          </a:xfrm>
          <a:prstGeom prst="rect">
            <a:avLst/>
          </a:prstGeom>
          <a:noFill/>
        </p:spPr>
        <p:txBody>
          <a:bodyPr wrap="square" rtlCol="0">
            <a:spAutoFit/>
          </a:bodyPr>
          <a:lstStyle/>
          <a:p>
            <a:r>
              <a:rPr lang="en-US" dirty="0"/>
              <a:t> p</a:t>
            </a:r>
            <a:r>
              <a:rPr lang="en-US" baseline="-25000" dirty="0"/>
              <a:t>x1</a:t>
            </a:r>
            <a:r>
              <a:rPr lang="en-US" dirty="0"/>
              <a:t> </a:t>
            </a:r>
          </a:p>
        </p:txBody>
      </p:sp>
      <p:sp>
        <p:nvSpPr>
          <p:cNvPr id="86" name="TextBox 85"/>
          <p:cNvSpPr txBox="1"/>
          <p:nvPr/>
        </p:nvSpPr>
        <p:spPr>
          <a:xfrm>
            <a:off x="5517255" y="2426031"/>
            <a:ext cx="489404"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87" name="TextBox 86"/>
          <p:cNvSpPr txBox="1"/>
          <p:nvPr/>
        </p:nvSpPr>
        <p:spPr>
          <a:xfrm>
            <a:off x="5528503" y="3091640"/>
            <a:ext cx="340112" cy="369332"/>
          </a:xfrm>
          <a:prstGeom prst="rect">
            <a:avLst/>
          </a:prstGeom>
          <a:noFill/>
        </p:spPr>
        <p:txBody>
          <a:bodyPr wrap="square" rtlCol="0">
            <a:spAutoFit/>
          </a:bodyPr>
          <a:lstStyle/>
          <a:p>
            <a:r>
              <a:rPr lang="en-US" dirty="0"/>
              <a:t>p</a:t>
            </a:r>
          </a:p>
        </p:txBody>
      </p:sp>
      <p:sp>
        <p:nvSpPr>
          <p:cNvPr id="88" name="Rectangle 87"/>
          <p:cNvSpPr/>
          <p:nvPr/>
        </p:nvSpPr>
        <p:spPr>
          <a:xfrm>
            <a:off x="11234057" y="1037006"/>
            <a:ext cx="557880" cy="30840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234057" y="1468801"/>
            <a:ext cx="557880" cy="30840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1234057" y="1907843"/>
            <a:ext cx="557880" cy="28302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1254909" y="1452207"/>
            <a:ext cx="537028" cy="369332"/>
          </a:xfrm>
          <a:prstGeom prst="rect">
            <a:avLst/>
          </a:prstGeom>
          <a:noFill/>
        </p:spPr>
        <p:txBody>
          <a:bodyPr wrap="square" rtlCol="0">
            <a:spAutoFit/>
          </a:bodyPr>
          <a:lstStyle/>
          <a:p>
            <a:r>
              <a:rPr lang="en-US" dirty="0"/>
              <a:t>HP</a:t>
            </a:r>
          </a:p>
        </p:txBody>
      </p:sp>
      <p:sp>
        <p:nvSpPr>
          <p:cNvPr id="92" name="TextBox 91"/>
          <p:cNvSpPr txBox="1"/>
          <p:nvPr/>
        </p:nvSpPr>
        <p:spPr>
          <a:xfrm>
            <a:off x="11254909" y="987798"/>
            <a:ext cx="537028" cy="369332"/>
          </a:xfrm>
          <a:prstGeom prst="rect">
            <a:avLst/>
          </a:prstGeom>
          <a:noFill/>
        </p:spPr>
        <p:txBody>
          <a:bodyPr wrap="square" rtlCol="0">
            <a:spAutoFit/>
          </a:bodyPr>
          <a:lstStyle/>
          <a:p>
            <a:r>
              <a:rPr lang="en-US" dirty="0"/>
              <a:t>VP</a:t>
            </a:r>
          </a:p>
        </p:txBody>
      </p:sp>
      <p:sp>
        <p:nvSpPr>
          <p:cNvPr id="93" name="TextBox 92"/>
          <p:cNvSpPr txBox="1"/>
          <p:nvPr/>
        </p:nvSpPr>
        <p:spPr>
          <a:xfrm>
            <a:off x="11234057" y="1844754"/>
            <a:ext cx="769257" cy="369332"/>
          </a:xfrm>
          <a:prstGeom prst="rect">
            <a:avLst/>
          </a:prstGeom>
          <a:noFill/>
        </p:spPr>
        <p:txBody>
          <a:bodyPr wrap="square" rtlCol="0">
            <a:spAutoFit/>
          </a:bodyPr>
          <a:lstStyle/>
          <a:p>
            <a:r>
              <a:rPr lang="en-US" dirty="0"/>
              <a:t>AVP</a:t>
            </a:r>
          </a:p>
        </p:txBody>
      </p:sp>
    </p:spTree>
    <p:extLst>
      <p:ext uri="{BB962C8B-B14F-4D97-AF65-F5344CB8AC3E}">
        <p14:creationId xmlns:p14="http://schemas.microsoft.com/office/powerpoint/2010/main" val="10854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1000"/>
                                        <p:tgtEl>
                                          <p:spTgt spid="71"/>
                                        </p:tgtEl>
                                      </p:cBhvr>
                                    </p:animEffect>
                                    <p:anim calcmode="lin" valueType="num">
                                      <p:cBhvr>
                                        <p:cTn id="46" dur="1000" fill="hold"/>
                                        <p:tgtEl>
                                          <p:spTgt spid="71"/>
                                        </p:tgtEl>
                                        <p:attrNameLst>
                                          <p:attrName>ppt_x</p:attrName>
                                        </p:attrNameLst>
                                      </p:cBhvr>
                                      <p:tavLst>
                                        <p:tav tm="0">
                                          <p:val>
                                            <p:strVal val="#ppt_x"/>
                                          </p:val>
                                        </p:tav>
                                        <p:tav tm="100000">
                                          <p:val>
                                            <p:strVal val="#ppt_x"/>
                                          </p:val>
                                        </p:tav>
                                      </p:tavLst>
                                    </p:anim>
                                    <p:anim calcmode="lin" valueType="num">
                                      <p:cBhvr>
                                        <p:cTn id="4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1000"/>
                                        <p:tgtEl>
                                          <p:spTgt spid="34"/>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10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1000"/>
                                        <p:tgtEl>
                                          <p:spTgt spid="74"/>
                                        </p:tgtEl>
                                      </p:cBhvr>
                                    </p:animEffect>
                                    <p:anim calcmode="lin" valueType="num">
                                      <p:cBhvr>
                                        <p:cTn id="88" dur="1000" fill="hold"/>
                                        <p:tgtEl>
                                          <p:spTgt spid="74"/>
                                        </p:tgtEl>
                                        <p:attrNameLst>
                                          <p:attrName>ppt_x</p:attrName>
                                        </p:attrNameLst>
                                      </p:cBhvr>
                                      <p:tavLst>
                                        <p:tav tm="0">
                                          <p:val>
                                            <p:strVal val="#ppt_x"/>
                                          </p:val>
                                        </p:tav>
                                        <p:tav tm="100000">
                                          <p:val>
                                            <p:strVal val="#ppt_x"/>
                                          </p:val>
                                        </p:tav>
                                      </p:tavLst>
                                    </p:anim>
                                    <p:anim calcmode="lin" valueType="num">
                                      <p:cBhvr>
                                        <p:cTn id="89" dur="1000" fill="hold"/>
                                        <p:tgtEl>
                                          <p:spTgt spid="7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1000"/>
                                        <p:tgtEl>
                                          <p:spTgt spid="73"/>
                                        </p:tgtEl>
                                      </p:cBhvr>
                                    </p:animEffect>
                                    <p:anim calcmode="lin" valueType="num">
                                      <p:cBhvr>
                                        <p:cTn id="93" dur="1000" fill="hold"/>
                                        <p:tgtEl>
                                          <p:spTgt spid="73"/>
                                        </p:tgtEl>
                                        <p:attrNameLst>
                                          <p:attrName>ppt_x</p:attrName>
                                        </p:attrNameLst>
                                      </p:cBhvr>
                                      <p:tavLst>
                                        <p:tav tm="0">
                                          <p:val>
                                            <p:strVal val="#ppt_x"/>
                                          </p:val>
                                        </p:tav>
                                        <p:tav tm="100000">
                                          <p:val>
                                            <p:strVal val="#ppt_x"/>
                                          </p:val>
                                        </p:tav>
                                      </p:tavLst>
                                    </p:anim>
                                    <p:anim calcmode="lin" valueType="num">
                                      <p:cBhvr>
                                        <p:cTn id="9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down)">
                                      <p:cBhvr>
                                        <p:cTn id="99" dur="10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anim calcmode="lin" valueType="num">
                                      <p:cBhvr>
                                        <p:cTn id="105" dur="1000" fill="hold"/>
                                        <p:tgtEl>
                                          <p:spTgt spid="39"/>
                                        </p:tgtEl>
                                        <p:attrNameLst>
                                          <p:attrName>ppt_x</p:attrName>
                                        </p:attrNameLst>
                                      </p:cBhvr>
                                      <p:tavLst>
                                        <p:tav tm="0">
                                          <p:val>
                                            <p:strVal val="#ppt_x"/>
                                          </p:val>
                                        </p:tav>
                                        <p:tav tm="100000">
                                          <p:val>
                                            <p:strVal val="#ppt_x"/>
                                          </p:val>
                                        </p:tav>
                                      </p:tavLst>
                                    </p:anim>
                                    <p:anim calcmode="lin" valueType="num">
                                      <p:cBhvr>
                                        <p:cTn id="10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fade">
                                      <p:cBhvr>
                                        <p:cTn id="111" dur="1000"/>
                                        <p:tgtEl>
                                          <p:spTgt spid="76"/>
                                        </p:tgtEl>
                                      </p:cBhvr>
                                    </p:animEffect>
                                    <p:anim calcmode="lin" valueType="num">
                                      <p:cBhvr>
                                        <p:cTn id="112" dur="1000" fill="hold"/>
                                        <p:tgtEl>
                                          <p:spTgt spid="76"/>
                                        </p:tgtEl>
                                        <p:attrNameLst>
                                          <p:attrName>ppt_x</p:attrName>
                                        </p:attrNameLst>
                                      </p:cBhvr>
                                      <p:tavLst>
                                        <p:tav tm="0">
                                          <p:val>
                                            <p:strVal val="#ppt_x"/>
                                          </p:val>
                                        </p:tav>
                                        <p:tav tm="100000">
                                          <p:val>
                                            <p:strVal val="#ppt_x"/>
                                          </p:val>
                                        </p:tav>
                                      </p:tavLst>
                                    </p:anim>
                                    <p:anim calcmode="lin" valueType="num">
                                      <p:cBhvr>
                                        <p:cTn id="11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1000"/>
                                        <p:tgtEl>
                                          <p:spTgt spid="30"/>
                                        </p:tgtEl>
                                      </p:cBhvr>
                                    </p:animEffect>
                                  </p:childTnLst>
                                </p:cTn>
                              </p:par>
                            </p:childTnLst>
                          </p:cTn>
                        </p:par>
                        <p:par>
                          <p:cTn id="119" fill="hold">
                            <p:stCondLst>
                              <p:cond delay="1000"/>
                            </p:stCondLst>
                            <p:childTnLst>
                              <p:par>
                                <p:cTn id="120" presetID="22" presetClass="entr" presetSubtype="4" fill="hold"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10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fade">
                                      <p:cBhvr>
                                        <p:cTn id="127" dur="1000"/>
                                        <p:tgtEl>
                                          <p:spTgt spid="78"/>
                                        </p:tgtEl>
                                      </p:cBhvr>
                                    </p:animEffect>
                                    <p:anim calcmode="lin" valueType="num">
                                      <p:cBhvr>
                                        <p:cTn id="128" dur="1000" fill="hold"/>
                                        <p:tgtEl>
                                          <p:spTgt spid="78"/>
                                        </p:tgtEl>
                                        <p:attrNameLst>
                                          <p:attrName>ppt_x</p:attrName>
                                        </p:attrNameLst>
                                      </p:cBhvr>
                                      <p:tavLst>
                                        <p:tav tm="0">
                                          <p:val>
                                            <p:strVal val="#ppt_x"/>
                                          </p:val>
                                        </p:tav>
                                        <p:tav tm="100000">
                                          <p:val>
                                            <p:strVal val="#ppt_x"/>
                                          </p:val>
                                        </p:tav>
                                      </p:tavLst>
                                    </p:anim>
                                    <p:anim calcmode="lin" valueType="num">
                                      <p:cBhvr>
                                        <p:cTn id="12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1000"/>
                                        <p:tgtEl>
                                          <p:spTgt spid="79"/>
                                        </p:tgtEl>
                                      </p:cBhvr>
                                    </p:animEffect>
                                    <p:anim calcmode="lin" valueType="num">
                                      <p:cBhvr>
                                        <p:cTn id="135" dur="1000" fill="hold"/>
                                        <p:tgtEl>
                                          <p:spTgt spid="79"/>
                                        </p:tgtEl>
                                        <p:attrNameLst>
                                          <p:attrName>ppt_x</p:attrName>
                                        </p:attrNameLst>
                                      </p:cBhvr>
                                      <p:tavLst>
                                        <p:tav tm="0">
                                          <p:val>
                                            <p:strVal val="#ppt_x"/>
                                          </p:val>
                                        </p:tav>
                                        <p:tav tm="100000">
                                          <p:val>
                                            <p:strVal val="#ppt_x"/>
                                          </p:val>
                                        </p:tav>
                                      </p:tavLst>
                                    </p:anim>
                                    <p:anim calcmode="lin" valueType="num">
                                      <p:cBhvr>
                                        <p:cTn id="13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1000"/>
                                        <p:tgtEl>
                                          <p:spTgt spid="5"/>
                                        </p:tgtEl>
                                      </p:cBhvr>
                                    </p:animEffect>
                                    <p:anim calcmode="lin" valueType="num">
                                      <p:cBhvr>
                                        <p:cTn id="142" dur="1000" fill="hold"/>
                                        <p:tgtEl>
                                          <p:spTgt spid="5"/>
                                        </p:tgtEl>
                                        <p:attrNameLst>
                                          <p:attrName>ppt_x</p:attrName>
                                        </p:attrNameLst>
                                      </p:cBhvr>
                                      <p:tavLst>
                                        <p:tav tm="0">
                                          <p:val>
                                            <p:strVal val="#ppt_x"/>
                                          </p:val>
                                        </p:tav>
                                        <p:tav tm="100000">
                                          <p:val>
                                            <p:strVal val="#ppt_x"/>
                                          </p:val>
                                        </p:tav>
                                      </p:tavLst>
                                    </p:anim>
                                    <p:anim calcmode="lin" valueType="num">
                                      <p:cBhvr>
                                        <p:cTn id="1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fade">
                                      <p:cBhvr>
                                        <p:cTn id="148" dur="1000"/>
                                        <p:tgtEl>
                                          <p:spTgt spid="83"/>
                                        </p:tgtEl>
                                      </p:cBhvr>
                                    </p:animEffect>
                                    <p:anim calcmode="lin" valueType="num">
                                      <p:cBhvr>
                                        <p:cTn id="149" dur="1000" fill="hold"/>
                                        <p:tgtEl>
                                          <p:spTgt spid="83"/>
                                        </p:tgtEl>
                                        <p:attrNameLst>
                                          <p:attrName>ppt_x</p:attrName>
                                        </p:attrNameLst>
                                      </p:cBhvr>
                                      <p:tavLst>
                                        <p:tav tm="0">
                                          <p:val>
                                            <p:strVal val="#ppt_x"/>
                                          </p:val>
                                        </p:tav>
                                        <p:tav tm="100000">
                                          <p:val>
                                            <p:strVal val="#ppt_x"/>
                                          </p:val>
                                        </p:tav>
                                      </p:tavLst>
                                    </p:anim>
                                    <p:anim calcmode="lin" valueType="num">
                                      <p:cBhvr>
                                        <p:cTn id="150" dur="1000" fill="hold"/>
                                        <p:tgtEl>
                                          <p:spTgt spid="83"/>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86"/>
                                        </p:tgtEl>
                                        <p:attrNameLst>
                                          <p:attrName>style.visibility</p:attrName>
                                        </p:attrNameLst>
                                      </p:cBhvr>
                                      <p:to>
                                        <p:strVal val="visible"/>
                                      </p:to>
                                    </p:set>
                                    <p:animEffect transition="in" filter="fade">
                                      <p:cBhvr>
                                        <p:cTn id="153" dur="1000"/>
                                        <p:tgtEl>
                                          <p:spTgt spid="86"/>
                                        </p:tgtEl>
                                      </p:cBhvr>
                                    </p:animEffect>
                                    <p:anim calcmode="lin" valueType="num">
                                      <p:cBhvr>
                                        <p:cTn id="154" dur="1000" fill="hold"/>
                                        <p:tgtEl>
                                          <p:spTgt spid="86"/>
                                        </p:tgtEl>
                                        <p:attrNameLst>
                                          <p:attrName>ppt_x</p:attrName>
                                        </p:attrNameLst>
                                      </p:cBhvr>
                                      <p:tavLst>
                                        <p:tav tm="0">
                                          <p:val>
                                            <p:strVal val="#ppt_x"/>
                                          </p:val>
                                        </p:tav>
                                        <p:tav tm="100000">
                                          <p:val>
                                            <p:strVal val="#ppt_x"/>
                                          </p:val>
                                        </p:tav>
                                      </p:tavLst>
                                    </p:anim>
                                    <p:anim calcmode="lin" valueType="num">
                                      <p:cBhvr>
                                        <p:cTn id="155" dur="1000" fill="hold"/>
                                        <p:tgtEl>
                                          <p:spTgt spid="86"/>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87"/>
                                        </p:tgtEl>
                                        <p:attrNameLst>
                                          <p:attrName>style.visibility</p:attrName>
                                        </p:attrNameLst>
                                      </p:cBhvr>
                                      <p:to>
                                        <p:strVal val="visible"/>
                                      </p:to>
                                    </p:set>
                                    <p:animEffect transition="in" filter="fade">
                                      <p:cBhvr>
                                        <p:cTn id="158" dur="1000"/>
                                        <p:tgtEl>
                                          <p:spTgt spid="87"/>
                                        </p:tgtEl>
                                      </p:cBhvr>
                                    </p:animEffect>
                                    <p:anim calcmode="lin" valueType="num">
                                      <p:cBhvr>
                                        <p:cTn id="159" dur="1000" fill="hold"/>
                                        <p:tgtEl>
                                          <p:spTgt spid="87"/>
                                        </p:tgtEl>
                                        <p:attrNameLst>
                                          <p:attrName>ppt_x</p:attrName>
                                        </p:attrNameLst>
                                      </p:cBhvr>
                                      <p:tavLst>
                                        <p:tav tm="0">
                                          <p:val>
                                            <p:strVal val="#ppt_x"/>
                                          </p:val>
                                        </p:tav>
                                        <p:tav tm="100000">
                                          <p:val>
                                            <p:strVal val="#ppt_x"/>
                                          </p:val>
                                        </p:tav>
                                      </p:tavLst>
                                    </p:anim>
                                    <p:anim calcmode="lin" valueType="num">
                                      <p:cBhvr>
                                        <p:cTn id="160" dur="1000" fill="hold"/>
                                        <p:tgtEl>
                                          <p:spTgt spid="87"/>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1000"/>
                                        <p:tgtEl>
                                          <p:spTgt spid="60"/>
                                        </p:tgtEl>
                                      </p:cBhvr>
                                    </p:animEffect>
                                    <p:anim calcmode="lin" valueType="num">
                                      <p:cBhvr>
                                        <p:cTn id="164" dur="1000" fill="hold"/>
                                        <p:tgtEl>
                                          <p:spTgt spid="60"/>
                                        </p:tgtEl>
                                        <p:attrNameLst>
                                          <p:attrName>ppt_x</p:attrName>
                                        </p:attrNameLst>
                                      </p:cBhvr>
                                      <p:tavLst>
                                        <p:tav tm="0">
                                          <p:val>
                                            <p:strVal val="#ppt_x"/>
                                          </p:val>
                                        </p:tav>
                                        <p:tav tm="100000">
                                          <p:val>
                                            <p:strVal val="#ppt_x"/>
                                          </p:val>
                                        </p:tav>
                                      </p:tavLst>
                                    </p:anim>
                                    <p:anim calcmode="lin" valueType="num">
                                      <p:cBhvr>
                                        <p:cTn id="165" dur="1000" fill="hold"/>
                                        <p:tgtEl>
                                          <p:spTgt spid="60"/>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1000"/>
                                        <p:tgtEl>
                                          <p:spTgt spid="63"/>
                                        </p:tgtEl>
                                      </p:cBhvr>
                                    </p:animEffect>
                                    <p:anim calcmode="lin" valueType="num">
                                      <p:cBhvr>
                                        <p:cTn id="169" dur="1000" fill="hold"/>
                                        <p:tgtEl>
                                          <p:spTgt spid="63"/>
                                        </p:tgtEl>
                                        <p:attrNameLst>
                                          <p:attrName>ppt_x</p:attrName>
                                        </p:attrNameLst>
                                      </p:cBhvr>
                                      <p:tavLst>
                                        <p:tav tm="0">
                                          <p:val>
                                            <p:strVal val="#ppt_x"/>
                                          </p:val>
                                        </p:tav>
                                        <p:tav tm="100000">
                                          <p:val>
                                            <p:strVal val="#ppt_x"/>
                                          </p:val>
                                        </p:tav>
                                      </p:tavLst>
                                    </p:anim>
                                    <p:anim calcmode="lin" valueType="num">
                                      <p:cBhvr>
                                        <p:cTn id="170" dur="1000" fill="hold"/>
                                        <p:tgtEl>
                                          <p:spTgt spid="63"/>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85"/>
                                        </p:tgtEl>
                                        <p:attrNameLst>
                                          <p:attrName>style.visibility</p:attrName>
                                        </p:attrNameLst>
                                      </p:cBhvr>
                                      <p:to>
                                        <p:strVal val="visible"/>
                                      </p:to>
                                    </p:set>
                                    <p:animEffect transition="in" filter="fade">
                                      <p:cBhvr>
                                        <p:cTn id="173" dur="1000"/>
                                        <p:tgtEl>
                                          <p:spTgt spid="85"/>
                                        </p:tgtEl>
                                      </p:cBhvr>
                                    </p:animEffect>
                                    <p:anim calcmode="lin" valueType="num">
                                      <p:cBhvr>
                                        <p:cTn id="174" dur="1000" fill="hold"/>
                                        <p:tgtEl>
                                          <p:spTgt spid="85"/>
                                        </p:tgtEl>
                                        <p:attrNameLst>
                                          <p:attrName>ppt_x</p:attrName>
                                        </p:attrNameLst>
                                      </p:cBhvr>
                                      <p:tavLst>
                                        <p:tav tm="0">
                                          <p:val>
                                            <p:strVal val="#ppt_x"/>
                                          </p:val>
                                        </p:tav>
                                        <p:tav tm="100000">
                                          <p:val>
                                            <p:strVal val="#ppt_x"/>
                                          </p:val>
                                        </p:tav>
                                      </p:tavLst>
                                    </p:anim>
                                    <p:anim calcmode="lin" valueType="num">
                                      <p:cBhvr>
                                        <p:cTn id="175" dur="1000" fill="hold"/>
                                        <p:tgtEl>
                                          <p:spTgt spid="85"/>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84"/>
                                        </p:tgtEl>
                                        <p:attrNameLst>
                                          <p:attrName>style.visibility</p:attrName>
                                        </p:attrNameLst>
                                      </p:cBhvr>
                                      <p:to>
                                        <p:strVal val="visible"/>
                                      </p:to>
                                    </p:set>
                                    <p:animEffect transition="in" filter="fade">
                                      <p:cBhvr>
                                        <p:cTn id="178" dur="1000"/>
                                        <p:tgtEl>
                                          <p:spTgt spid="84"/>
                                        </p:tgtEl>
                                      </p:cBhvr>
                                    </p:animEffect>
                                    <p:anim calcmode="lin" valueType="num">
                                      <p:cBhvr>
                                        <p:cTn id="179" dur="1000" fill="hold"/>
                                        <p:tgtEl>
                                          <p:spTgt spid="84"/>
                                        </p:tgtEl>
                                        <p:attrNameLst>
                                          <p:attrName>ppt_x</p:attrName>
                                        </p:attrNameLst>
                                      </p:cBhvr>
                                      <p:tavLst>
                                        <p:tav tm="0">
                                          <p:val>
                                            <p:strVal val="#ppt_x"/>
                                          </p:val>
                                        </p:tav>
                                        <p:tav tm="100000">
                                          <p:val>
                                            <p:strVal val="#ppt_x"/>
                                          </p:val>
                                        </p:tav>
                                      </p:tavLst>
                                    </p:anim>
                                    <p:anim calcmode="lin" valueType="num">
                                      <p:cBhvr>
                                        <p:cTn id="180" dur="1000" fill="hold"/>
                                        <p:tgtEl>
                                          <p:spTgt spid="84"/>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80"/>
                                        </p:tgtEl>
                                        <p:attrNameLst>
                                          <p:attrName>style.visibility</p:attrName>
                                        </p:attrNameLst>
                                      </p:cBhvr>
                                      <p:to>
                                        <p:strVal val="visible"/>
                                      </p:to>
                                    </p:set>
                                    <p:animEffect transition="in" filter="fade">
                                      <p:cBhvr>
                                        <p:cTn id="183" dur="1000"/>
                                        <p:tgtEl>
                                          <p:spTgt spid="80"/>
                                        </p:tgtEl>
                                      </p:cBhvr>
                                    </p:animEffect>
                                    <p:anim calcmode="lin" valueType="num">
                                      <p:cBhvr>
                                        <p:cTn id="184" dur="1000" fill="hold"/>
                                        <p:tgtEl>
                                          <p:spTgt spid="80"/>
                                        </p:tgtEl>
                                        <p:attrNameLst>
                                          <p:attrName>ppt_x</p:attrName>
                                        </p:attrNameLst>
                                      </p:cBhvr>
                                      <p:tavLst>
                                        <p:tav tm="0">
                                          <p:val>
                                            <p:strVal val="#ppt_x"/>
                                          </p:val>
                                        </p:tav>
                                        <p:tav tm="100000">
                                          <p:val>
                                            <p:strVal val="#ppt_x"/>
                                          </p:val>
                                        </p:tav>
                                      </p:tavLst>
                                    </p:anim>
                                    <p:anim calcmode="lin" valueType="num">
                                      <p:cBhvr>
                                        <p:cTn id="185" dur="1000" fill="hold"/>
                                        <p:tgtEl>
                                          <p:spTgt spid="80"/>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82"/>
                                        </p:tgtEl>
                                        <p:attrNameLst>
                                          <p:attrName>style.visibility</p:attrName>
                                        </p:attrNameLst>
                                      </p:cBhvr>
                                      <p:to>
                                        <p:strVal val="visible"/>
                                      </p:to>
                                    </p:set>
                                    <p:animEffect transition="in" filter="fade">
                                      <p:cBhvr>
                                        <p:cTn id="188" dur="1000"/>
                                        <p:tgtEl>
                                          <p:spTgt spid="82"/>
                                        </p:tgtEl>
                                      </p:cBhvr>
                                    </p:animEffect>
                                    <p:anim calcmode="lin" valueType="num">
                                      <p:cBhvr>
                                        <p:cTn id="189" dur="1000" fill="hold"/>
                                        <p:tgtEl>
                                          <p:spTgt spid="82"/>
                                        </p:tgtEl>
                                        <p:attrNameLst>
                                          <p:attrName>ppt_x</p:attrName>
                                        </p:attrNameLst>
                                      </p:cBhvr>
                                      <p:tavLst>
                                        <p:tav tm="0">
                                          <p:val>
                                            <p:strVal val="#ppt_x"/>
                                          </p:val>
                                        </p:tav>
                                        <p:tav tm="100000">
                                          <p:val>
                                            <p:strVal val="#ppt_x"/>
                                          </p:val>
                                        </p:tav>
                                      </p:tavLst>
                                    </p:anim>
                                    <p:anim calcmode="lin" valueType="num">
                                      <p:cBhvr>
                                        <p:cTn id="190" dur="1000" fill="hold"/>
                                        <p:tgtEl>
                                          <p:spTgt spid="82"/>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animEffect transition="in" filter="fade">
                                      <p:cBhvr>
                                        <p:cTn id="193" dur="1000"/>
                                        <p:tgtEl>
                                          <p:spTgt spid="40"/>
                                        </p:tgtEl>
                                      </p:cBhvr>
                                    </p:animEffect>
                                    <p:anim calcmode="lin" valueType="num">
                                      <p:cBhvr>
                                        <p:cTn id="194" dur="1000" fill="hold"/>
                                        <p:tgtEl>
                                          <p:spTgt spid="40"/>
                                        </p:tgtEl>
                                        <p:attrNameLst>
                                          <p:attrName>ppt_x</p:attrName>
                                        </p:attrNameLst>
                                      </p:cBhvr>
                                      <p:tavLst>
                                        <p:tav tm="0">
                                          <p:val>
                                            <p:strVal val="#ppt_x"/>
                                          </p:val>
                                        </p:tav>
                                        <p:tav tm="100000">
                                          <p:val>
                                            <p:strVal val="#ppt_x"/>
                                          </p:val>
                                        </p:tav>
                                      </p:tavLst>
                                    </p:anim>
                                    <p:anim calcmode="lin" valueType="num">
                                      <p:cBhvr>
                                        <p:cTn id="195" dur="1000" fill="hold"/>
                                        <p:tgtEl>
                                          <p:spTgt spid="40"/>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fade">
                                      <p:cBhvr>
                                        <p:cTn id="198" dur="1000"/>
                                        <p:tgtEl>
                                          <p:spTgt spid="43"/>
                                        </p:tgtEl>
                                      </p:cBhvr>
                                    </p:animEffect>
                                    <p:anim calcmode="lin" valueType="num">
                                      <p:cBhvr>
                                        <p:cTn id="199" dur="1000" fill="hold"/>
                                        <p:tgtEl>
                                          <p:spTgt spid="43"/>
                                        </p:tgtEl>
                                        <p:attrNameLst>
                                          <p:attrName>ppt_x</p:attrName>
                                        </p:attrNameLst>
                                      </p:cBhvr>
                                      <p:tavLst>
                                        <p:tav tm="0">
                                          <p:val>
                                            <p:strVal val="#ppt_x"/>
                                          </p:val>
                                        </p:tav>
                                        <p:tav tm="100000">
                                          <p:val>
                                            <p:strVal val="#ppt_x"/>
                                          </p:val>
                                        </p:tav>
                                      </p:tavLst>
                                    </p:anim>
                                    <p:anim calcmode="lin" valueType="num">
                                      <p:cBhvr>
                                        <p:cTn id="200" dur="1000" fill="hold"/>
                                        <p:tgtEl>
                                          <p:spTgt spid="43"/>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44"/>
                                        </p:tgtEl>
                                        <p:attrNameLst>
                                          <p:attrName>style.visibility</p:attrName>
                                        </p:attrNameLst>
                                      </p:cBhvr>
                                      <p:to>
                                        <p:strVal val="visible"/>
                                      </p:to>
                                    </p:set>
                                    <p:animEffect transition="in" filter="fade">
                                      <p:cBhvr>
                                        <p:cTn id="203" dur="1000"/>
                                        <p:tgtEl>
                                          <p:spTgt spid="44"/>
                                        </p:tgtEl>
                                      </p:cBhvr>
                                    </p:animEffect>
                                    <p:anim calcmode="lin" valueType="num">
                                      <p:cBhvr>
                                        <p:cTn id="204" dur="1000" fill="hold"/>
                                        <p:tgtEl>
                                          <p:spTgt spid="44"/>
                                        </p:tgtEl>
                                        <p:attrNameLst>
                                          <p:attrName>ppt_x</p:attrName>
                                        </p:attrNameLst>
                                      </p:cBhvr>
                                      <p:tavLst>
                                        <p:tav tm="0">
                                          <p:val>
                                            <p:strVal val="#ppt_x"/>
                                          </p:val>
                                        </p:tav>
                                        <p:tav tm="100000">
                                          <p:val>
                                            <p:strVal val="#ppt_x"/>
                                          </p:val>
                                        </p:tav>
                                      </p:tavLst>
                                    </p:anim>
                                    <p:anim calcmode="lin" valueType="num">
                                      <p:cBhvr>
                                        <p:cTn id="205" dur="1000" fill="hold"/>
                                        <p:tgtEl>
                                          <p:spTgt spid="44"/>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67"/>
                                        </p:tgtEl>
                                        <p:attrNameLst>
                                          <p:attrName>style.visibility</p:attrName>
                                        </p:attrNameLst>
                                      </p:cBhvr>
                                      <p:to>
                                        <p:strVal val="visible"/>
                                      </p:to>
                                    </p:set>
                                    <p:animEffect transition="in" filter="fade">
                                      <p:cBhvr>
                                        <p:cTn id="208" dur="1000"/>
                                        <p:tgtEl>
                                          <p:spTgt spid="67"/>
                                        </p:tgtEl>
                                      </p:cBhvr>
                                    </p:animEffect>
                                    <p:anim calcmode="lin" valueType="num">
                                      <p:cBhvr>
                                        <p:cTn id="209" dur="1000" fill="hold"/>
                                        <p:tgtEl>
                                          <p:spTgt spid="67"/>
                                        </p:tgtEl>
                                        <p:attrNameLst>
                                          <p:attrName>ppt_x</p:attrName>
                                        </p:attrNameLst>
                                      </p:cBhvr>
                                      <p:tavLst>
                                        <p:tav tm="0">
                                          <p:val>
                                            <p:strVal val="#ppt_x"/>
                                          </p:val>
                                        </p:tav>
                                        <p:tav tm="100000">
                                          <p:val>
                                            <p:strVal val="#ppt_x"/>
                                          </p:val>
                                        </p:tav>
                                      </p:tavLst>
                                    </p:anim>
                                    <p:anim calcmode="lin" valueType="num">
                                      <p:cBhvr>
                                        <p:cTn id="210" dur="1000" fill="hold"/>
                                        <p:tgtEl>
                                          <p:spTgt spid="67"/>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69"/>
                                        </p:tgtEl>
                                        <p:attrNameLst>
                                          <p:attrName>style.visibility</p:attrName>
                                        </p:attrNameLst>
                                      </p:cBhvr>
                                      <p:to>
                                        <p:strVal val="visible"/>
                                      </p:to>
                                    </p:set>
                                    <p:animEffect transition="in" filter="fade">
                                      <p:cBhvr>
                                        <p:cTn id="213" dur="1000"/>
                                        <p:tgtEl>
                                          <p:spTgt spid="69"/>
                                        </p:tgtEl>
                                      </p:cBhvr>
                                    </p:animEffect>
                                    <p:anim calcmode="lin" valueType="num">
                                      <p:cBhvr>
                                        <p:cTn id="214" dur="1000" fill="hold"/>
                                        <p:tgtEl>
                                          <p:spTgt spid="69"/>
                                        </p:tgtEl>
                                        <p:attrNameLst>
                                          <p:attrName>ppt_x</p:attrName>
                                        </p:attrNameLst>
                                      </p:cBhvr>
                                      <p:tavLst>
                                        <p:tav tm="0">
                                          <p:val>
                                            <p:strVal val="#ppt_x"/>
                                          </p:val>
                                        </p:tav>
                                        <p:tav tm="100000">
                                          <p:val>
                                            <p:strVal val="#ppt_x"/>
                                          </p:val>
                                        </p:tav>
                                      </p:tavLst>
                                    </p:anim>
                                    <p:anim calcmode="lin" valueType="num">
                                      <p:cBhvr>
                                        <p:cTn id="215" dur="1000" fill="hold"/>
                                        <p:tgtEl>
                                          <p:spTgt spid="69"/>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68"/>
                                        </p:tgtEl>
                                        <p:attrNameLst>
                                          <p:attrName>style.visibility</p:attrName>
                                        </p:attrNameLst>
                                      </p:cBhvr>
                                      <p:to>
                                        <p:strVal val="visible"/>
                                      </p:to>
                                    </p:set>
                                    <p:animEffect transition="in" filter="fade">
                                      <p:cBhvr>
                                        <p:cTn id="218" dur="1000"/>
                                        <p:tgtEl>
                                          <p:spTgt spid="68"/>
                                        </p:tgtEl>
                                      </p:cBhvr>
                                    </p:animEffect>
                                    <p:anim calcmode="lin" valueType="num">
                                      <p:cBhvr>
                                        <p:cTn id="219" dur="1000" fill="hold"/>
                                        <p:tgtEl>
                                          <p:spTgt spid="68"/>
                                        </p:tgtEl>
                                        <p:attrNameLst>
                                          <p:attrName>ppt_x</p:attrName>
                                        </p:attrNameLst>
                                      </p:cBhvr>
                                      <p:tavLst>
                                        <p:tav tm="0">
                                          <p:val>
                                            <p:strVal val="#ppt_x"/>
                                          </p:val>
                                        </p:tav>
                                        <p:tav tm="100000">
                                          <p:val>
                                            <p:strVal val="#ppt_x"/>
                                          </p:val>
                                        </p:tav>
                                      </p:tavLst>
                                    </p:anim>
                                    <p:anim calcmode="lin" valueType="num">
                                      <p:cBhvr>
                                        <p:cTn id="22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animBg="1"/>
      <p:bldP spid="8" grpId="0" animBg="1"/>
      <p:bldP spid="28" grpId="0" animBg="1"/>
      <p:bldP spid="37" grpId="0" animBg="1"/>
      <p:bldP spid="38" grpId="0" animBg="1"/>
      <p:bldP spid="39" grpId="0" animBg="1"/>
      <p:bldP spid="40" grpId="0" animBg="1"/>
      <p:bldP spid="43" grpId="0" animBg="1"/>
      <p:bldP spid="44" grpId="0" animBg="1"/>
      <p:bldP spid="67" grpId="0" animBg="1"/>
      <p:bldP spid="68" grpId="0" animBg="1"/>
      <p:bldP spid="69" grpId="0" animBg="1"/>
      <p:bldP spid="70" grpId="0"/>
      <p:bldP spid="71" grpId="0"/>
      <p:bldP spid="72" grpId="0"/>
      <p:bldP spid="74" grpId="0"/>
      <p:bldP spid="76" grpId="0"/>
      <p:bldP spid="78" grpId="0"/>
      <p:bldP spid="79" grpId="0"/>
      <p:bldP spid="82" grpId="0"/>
      <p:bldP spid="83" grpId="0"/>
      <p:bldP spid="84" grpId="0"/>
      <p:bldP spid="85" grpId="0"/>
      <p:bldP spid="86" grpId="0"/>
      <p:bldP spid="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Line 5"/>
          <p:cNvSpPr>
            <a:spLocks noChangeShapeType="1"/>
          </p:cNvSpPr>
          <p:nvPr/>
        </p:nvSpPr>
        <p:spPr bwMode="auto">
          <a:xfrm>
            <a:off x="400050" y="1651000"/>
            <a:ext cx="254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601662" y="1331913"/>
            <a:ext cx="0" cy="1250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1362075" y="325438"/>
            <a:ext cx="0" cy="1644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2465387" y="1012825"/>
            <a:ext cx="0" cy="1816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flipV="1">
            <a:off x="601662" y="325438"/>
            <a:ext cx="760413" cy="1006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1362075" y="325438"/>
            <a:ext cx="1103313" cy="687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a:off x="601662" y="1012825"/>
            <a:ext cx="1863725"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flipV="1">
            <a:off x="601662" y="1970088"/>
            <a:ext cx="760413" cy="612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a:off x="1362075" y="1970088"/>
            <a:ext cx="1103313"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flipH="1" flipV="1">
            <a:off x="601662" y="2582863"/>
            <a:ext cx="1863725" cy="24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H="1">
            <a:off x="842962" y="1012825"/>
            <a:ext cx="1622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a:off x="842962" y="1012825"/>
            <a:ext cx="0" cy="1376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842962" y="2389188"/>
            <a:ext cx="1622425" cy="439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a:off x="2465387" y="2828925"/>
            <a:ext cx="1630363" cy="442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H="1">
            <a:off x="2849562" y="2236788"/>
            <a:ext cx="536575" cy="198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a:off x="1362075" y="1970088"/>
            <a:ext cx="3473450" cy="941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a:off x="601662" y="2582863"/>
            <a:ext cx="3194050" cy="866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3360737" y="3224213"/>
            <a:ext cx="65088" cy="233363"/>
          </a:xfrm>
          <a:custGeom>
            <a:avLst/>
            <a:gdLst>
              <a:gd name="T0" fmla="*/ 0 w 83"/>
              <a:gd name="T1" fmla="*/ 293 h 293"/>
              <a:gd name="T2" fmla="*/ 20 w 83"/>
              <a:gd name="T3" fmla="*/ 265 h 293"/>
              <a:gd name="T4" fmla="*/ 38 w 83"/>
              <a:gd name="T5" fmla="*/ 234 h 293"/>
              <a:gd name="T6" fmla="*/ 52 w 83"/>
              <a:gd name="T7" fmla="*/ 204 h 293"/>
              <a:gd name="T8" fmla="*/ 64 w 83"/>
              <a:gd name="T9" fmla="*/ 171 h 293"/>
              <a:gd name="T10" fmla="*/ 73 w 83"/>
              <a:gd name="T11" fmla="*/ 138 h 293"/>
              <a:gd name="T12" fmla="*/ 79 w 83"/>
              <a:gd name="T13" fmla="*/ 104 h 293"/>
              <a:gd name="T14" fmla="*/ 83 w 83"/>
              <a:gd name="T15" fmla="*/ 69 h 293"/>
              <a:gd name="T16" fmla="*/ 83 w 83"/>
              <a:gd name="T17" fmla="*/ 35 h 293"/>
              <a:gd name="T18" fmla="*/ 79 w 83"/>
              <a:gd name="T1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293">
                <a:moveTo>
                  <a:pt x="0" y="293"/>
                </a:moveTo>
                <a:lnTo>
                  <a:pt x="20" y="265"/>
                </a:lnTo>
                <a:lnTo>
                  <a:pt x="38" y="234"/>
                </a:lnTo>
                <a:lnTo>
                  <a:pt x="52" y="204"/>
                </a:lnTo>
                <a:lnTo>
                  <a:pt x="64" y="171"/>
                </a:lnTo>
                <a:lnTo>
                  <a:pt x="73" y="138"/>
                </a:lnTo>
                <a:lnTo>
                  <a:pt x="79" y="104"/>
                </a:lnTo>
                <a:lnTo>
                  <a:pt x="83" y="69"/>
                </a:lnTo>
                <a:lnTo>
                  <a:pt x="83" y="35"/>
                </a:lnTo>
                <a:lnTo>
                  <a:pt x="7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4554538" y="2727325"/>
            <a:ext cx="63500" cy="236538"/>
          </a:xfrm>
          <a:custGeom>
            <a:avLst/>
            <a:gdLst>
              <a:gd name="T0" fmla="*/ 0 w 80"/>
              <a:gd name="T1" fmla="*/ 298 h 298"/>
              <a:gd name="T2" fmla="*/ 24 w 80"/>
              <a:gd name="T3" fmla="*/ 225 h 298"/>
              <a:gd name="T4" fmla="*/ 47 w 80"/>
              <a:gd name="T5" fmla="*/ 150 h 298"/>
              <a:gd name="T6" fmla="*/ 64 w 80"/>
              <a:gd name="T7" fmla="*/ 75 h 298"/>
              <a:gd name="T8" fmla="*/ 80 w 80"/>
              <a:gd name="T9" fmla="*/ 0 h 298"/>
            </a:gdLst>
            <a:ahLst/>
            <a:cxnLst>
              <a:cxn ang="0">
                <a:pos x="T0" y="T1"/>
              </a:cxn>
              <a:cxn ang="0">
                <a:pos x="T2" y="T3"/>
              </a:cxn>
              <a:cxn ang="0">
                <a:pos x="T4" y="T5"/>
              </a:cxn>
              <a:cxn ang="0">
                <a:pos x="T6" y="T7"/>
              </a:cxn>
              <a:cxn ang="0">
                <a:pos x="T8" y="T9"/>
              </a:cxn>
            </a:cxnLst>
            <a:rect l="0" t="0" r="r" b="b"/>
            <a:pathLst>
              <a:path w="80" h="298">
                <a:moveTo>
                  <a:pt x="0" y="298"/>
                </a:moveTo>
                <a:lnTo>
                  <a:pt x="24" y="225"/>
                </a:lnTo>
                <a:lnTo>
                  <a:pt x="47" y="150"/>
                </a:lnTo>
                <a:lnTo>
                  <a:pt x="64" y="75"/>
                </a:lnTo>
                <a:lnTo>
                  <a:pt x="8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3744913" y="3067050"/>
            <a:ext cx="63500" cy="234950"/>
          </a:xfrm>
          <a:custGeom>
            <a:avLst/>
            <a:gdLst>
              <a:gd name="T0" fmla="*/ 0 w 80"/>
              <a:gd name="T1" fmla="*/ 297 h 297"/>
              <a:gd name="T2" fmla="*/ 21 w 80"/>
              <a:gd name="T3" fmla="*/ 251 h 297"/>
              <a:gd name="T4" fmla="*/ 39 w 80"/>
              <a:gd name="T5" fmla="*/ 203 h 297"/>
              <a:gd name="T6" fmla="*/ 54 w 80"/>
              <a:gd name="T7" fmla="*/ 153 h 297"/>
              <a:gd name="T8" fmla="*/ 66 w 80"/>
              <a:gd name="T9" fmla="*/ 103 h 297"/>
              <a:gd name="T10" fmla="*/ 76 w 80"/>
              <a:gd name="T11" fmla="*/ 52 h 297"/>
              <a:gd name="T12" fmla="*/ 80 w 80"/>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80" h="297">
                <a:moveTo>
                  <a:pt x="0" y="297"/>
                </a:moveTo>
                <a:lnTo>
                  <a:pt x="21" y="251"/>
                </a:lnTo>
                <a:lnTo>
                  <a:pt x="39" y="203"/>
                </a:lnTo>
                <a:lnTo>
                  <a:pt x="54" y="153"/>
                </a:lnTo>
                <a:lnTo>
                  <a:pt x="66" y="103"/>
                </a:lnTo>
                <a:lnTo>
                  <a:pt x="76" y="52"/>
                </a:lnTo>
                <a:lnTo>
                  <a:pt x="8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flipV="1">
            <a:off x="3414712" y="2846388"/>
            <a:ext cx="1177925" cy="500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flipV="1">
            <a:off x="3257550" y="2884488"/>
            <a:ext cx="2184400" cy="928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a:off x="3414712" y="3346450"/>
            <a:ext cx="1377950" cy="3246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a:off x="3789363" y="3187700"/>
            <a:ext cx="696913" cy="1644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4592638" y="2846388"/>
            <a:ext cx="1204913"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437063" y="6016625"/>
            <a:ext cx="269875" cy="114300"/>
          </a:xfrm>
          <a:custGeom>
            <a:avLst/>
            <a:gdLst>
              <a:gd name="T0" fmla="*/ 0 w 341"/>
              <a:gd name="T1" fmla="*/ 145 h 145"/>
              <a:gd name="T2" fmla="*/ 116 w 341"/>
              <a:gd name="T3" fmla="*/ 101 h 145"/>
              <a:gd name="T4" fmla="*/ 229 w 341"/>
              <a:gd name="T5" fmla="*/ 53 h 145"/>
              <a:gd name="T6" fmla="*/ 341 w 341"/>
              <a:gd name="T7" fmla="*/ 0 h 145"/>
            </a:gdLst>
            <a:ahLst/>
            <a:cxnLst>
              <a:cxn ang="0">
                <a:pos x="T0" y="T1"/>
              </a:cxn>
              <a:cxn ang="0">
                <a:pos x="T2" y="T3"/>
              </a:cxn>
              <a:cxn ang="0">
                <a:pos x="T4" y="T5"/>
              </a:cxn>
              <a:cxn ang="0">
                <a:pos x="T6" y="T7"/>
              </a:cxn>
            </a:cxnLst>
            <a:rect l="0" t="0" r="r" b="b"/>
            <a:pathLst>
              <a:path w="341" h="145">
                <a:moveTo>
                  <a:pt x="0" y="145"/>
                </a:moveTo>
                <a:lnTo>
                  <a:pt x="116" y="101"/>
                </a:lnTo>
                <a:lnTo>
                  <a:pt x="229" y="53"/>
                </a:lnTo>
                <a:lnTo>
                  <a:pt x="34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4079875" y="4132263"/>
            <a:ext cx="268288" cy="114300"/>
          </a:xfrm>
          <a:custGeom>
            <a:avLst/>
            <a:gdLst>
              <a:gd name="T0" fmla="*/ 0 w 339"/>
              <a:gd name="T1" fmla="*/ 144 h 144"/>
              <a:gd name="T2" fmla="*/ 51 w 339"/>
              <a:gd name="T3" fmla="*/ 132 h 144"/>
              <a:gd name="T4" fmla="*/ 102 w 339"/>
              <a:gd name="T5" fmla="*/ 117 h 144"/>
              <a:gd name="T6" fmla="*/ 151 w 339"/>
              <a:gd name="T7" fmla="*/ 99 h 144"/>
              <a:gd name="T8" fmla="*/ 201 w 339"/>
              <a:gd name="T9" fmla="*/ 78 h 144"/>
              <a:gd name="T10" fmla="*/ 248 w 339"/>
              <a:gd name="T11" fmla="*/ 54 h 144"/>
              <a:gd name="T12" fmla="*/ 294 w 339"/>
              <a:gd name="T13" fmla="*/ 28 h 144"/>
              <a:gd name="T14" fmla="*/ 339 w 339"/>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44">
                <a:moveTo>
                  <a:pt x="0" y="144"/>
                </a:moveTo>
                <a:lnTo>
                  <a:pt x="51" y="132"/>
                </a:lnTo>
                <a:lnTo>
                  <a:pt x="102" y="117"/>
                </a:lnTo>
                <a:lnTo>
                  <a:pt x="151" y="99"/>
                </a:lnTo>
                <a:lnTo>
                  <a:pt x="201" y="78"/>
                </a:lnTo>
                <a:lnTo>
                  <a:pt x="248" y="54"/>
                </a:lnTo>
                <a:lnTo>
                  <a:pt x="294" y="28"/>
                </a:lnTo>
                <a:lnTo>
                  <a:pt x="3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5391150" y="4986338"/>
            <a:ext cx="269875" cy="114300"/>
          </a:xfrm>
          <a:custGeom>
            <a:avLst/>
            <a:gdLst>
              <a:gd name="T0" fmla="*/ 0 w 340"/>
              <a:gd name="T1" fmla="*/ 145 h 145"/>
              <a:gd name="T2" fmla="*/ 87 w 340"/>
              <a:gd name="T3" fmla="*/ 113 h 145"/>
              <a:gd name="T4" fmla="*/ 173 w 340"/>
              <a:gd name="T5" fmla="*/ 78 h 145"/>
              <a:gd name="T6" fmla="*/ 257 w 340"/>
              <a:gd name="T7" fmla="*/ 40 h 145"/>
              <a:gd name="T8" fmla="*/ 340 w 340"/>
              <a:gd name="T9" fmla="*/ 0 h 145"/>
            </a:gdLst>
            <a:ahLst/>
            <a:cxnLst>
              <a:cxn ang="0">
                <a:pos x="T0" y="T1"/>
              </a:cxn>
              <a:cxn ang="0">
                <a:pos x="T2" y="T3"/>
              </a:cxn>
              <a:cxn ang="0">
                <a:pos x="T4" y="T5"/>
              </a:cxn>
              <a:cxn ang="0">
                <a:pos x="T6" y="T7"/>
              </a:cxn>
              <a:cxn ang="0">
                <a:pos x="T8" y="T9"/>
              </a:cxn>
            </a:cxnLst>
            <a:rect l="0" t="0" r="r" b="b"/>
            <a:pathLst>
              <a:path w="340" h="145">
                <a:moveTo>
                  <a:pt x="0" y="145"/>
                </a:moveTo>
                <a:lnTo>
                  <a:pt x="87" y="113"/>
                </a:lnTo>
                <a:lnTo>
                  <a:pt x="173" y="78"/>
                </a:lnTo>
                <a:lnTo>
                  <a:pt x="257" y="40"/>
                </a:lnTo>
                <a:lnTo>
                  <a:pt x="34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H="1" flipV="1">
            <a:off x="4219575" y="4203700"/>
            <a:ext cx="355600" cy="1874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a:off x="4219575" y="4203700"/>
            <a:ext cx="1306513" cy="846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flipH="1">
            <a:off x="4575175" y="5049838"/>
            <a:ext cx="950913"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TextBox 36"/>
          <p:cNvSpPr txBox="1"/>
          <p:nvPr/>
        </p:nvSpPr>
        <p:spPr>
          <a:xfrm>
            <a:off x="2703624" y="1319253"/>
            <a:ext cx="508795" cy="369332"/>
          </a:xfrm>
          <a:prstGeom prst="rect">
            <a:avLst/>
          </a:prstGeom>
          <a:noFill/>
        </p:spPr>
        <p:txBody>
          <a:bodyPr wrap="square" rtlCol="0">
            <a:spAutoFit/>
          </a:bodyPr>
          <a:lstStyle/>
          <a:p>
            <a:r>
              <a:rPr lang="en-US" dirty="0"/>
              <a:t>VP</a:t>
            </a:r>
          </a:p>
        </p:txBody>
      </p:sp>
      <p:sp>
        <p:nvSpPr>
          <p:cNvPr id="38" name="TextBox 37"/>
          <p:cNvSpPr txBox="1"/>
          <p:nvPr/>
        </p:nvSpPr>
        <p:spPr>
          <a:xfrm>
            <a:off x="2677317" y="1617148"/>
            <a:ext cx="508795" cy="369332"/>
          </a:xfrm>
          <a:prstGeom prst="rect">
            <a:avLst/>
          </a:prstGeom>
          <a:noFill/>
        </p:spPr>
        <p:txBody>
          <a:bodyPr wrap="square" rtlCol="0">
            <a:spAutoFit/>
          </a:bodyPr>
          <a:lstStyle/>
          <a:p>
            <a:r>
              <a:rPr lang="en-US" dirty="0"/>
              <a:t>HP</a:t>
            </a:r>
          </a:p>
        </p:txBody>
      </p:sp>
      <p:sp>
        <p:nvSpPr>
          <p:cNvPr id="39" name="TextBox 38"/>
          <p:cNvSpPr txBox="1"/>
          <p:nvPr/>
        </p:nvSpPr>
        <p:spPr>
          <a:xfrm>
            <a:off x="1352377" y="1666421"/>
            <a:ext cx="359909" cy="369332"/>
          </a:xfrm>
          <a:prstGeom prst="rect">
            <a:avLst/>
          </a:prstGeom>
          <a:noFill/>
        </p:spPr>
        <p:txBody>
          <a:bodyPr wrap="square" rtlCol="0">
            <a:spAutoFit/>
          </a:bodyPr>
          <a:lstStyle/>
          <a:p>
            <a:r>
              <a:rPr lang="en-US" dirty="0"/>
              <a:t>b</a:t>
            </a:r>
          </a:p>
        </p:txBody>
      </p:sp>
      <p:sp>
        <p:nvSpPr>
          <p:cNvPr id="40" name="TextBox 39"/>
          <p:cNvSpPr txBox="1"/>
          <p:nvPr/>
        </p:nvSpPr>
        <p:spPr>
          <a:xfrm>
            <a:off x="393132" y="2503313"/>
            <a:ext cx="359909" cy="369332"/>
          </a:xfrm>
          <a:prstGeom prst="rect">
            <a:avLst/>
          </a:prstGeom>
          <a:noFill/>
        </p:spPr>
        <p:txBody>
          <a:bodyPr wrap="square" rtlCol="0">
            <a:spAutoFit/>
          </a:bodyPr>
          <a:lstStyle/>
          <a:p>
            <a:r>
              <a:rPr lang="en-US" dirty="0"/>
              <a:t>a</a:t>
            </a:r>
          </a:p>
        </p:txBody>
      </p:sp>
      <p:sp>
        <p:nvSpPr>
          <p:cNvPr id="41" name="TextBox 40"/>
          <p:cNvSpPr txBox="1"/>
          <p:nvPr/>
        </p:nvSpPr>
        <p:spPr>
          <a:xfrm>
            <a:off x="2452686" y="2530390"/>
            <a:ext cx="359909" cy="369332"/>
          </a:xfrm>
          <a:prstGeom prst="rect">
            <a:avLst/>
          </a:prstGeom>
          <a:noFill/>
        </p:spPr>
        <p:txBody>
          <a:bodyPr wrap="square" rtlCol="0">
            <a:spAutoFit/>
          </a:bodyPr>
          <a:lstStyle/>
          <a:p>
            <a:r>
              <a:rPr lang="en-US" dirty="0"/>
              <a:t>c</a:t>
            </a:r>
          </a:p>
        </p:txBody>
      </p:sp>
      <p:sp>
        <p:nvSpPr>
          <p:cNvPr id="42" name="TextBox 41"/>
          <p:cNvSpPr txBox="1"/>
          <p:nvPr/>
        </p:nvSpPr>
        <p:spPr>
          <a:xfrm>
            <a:off x="312797" y="1174600"/>
            <a:ext cx="359909" cy="369332"/>
          </a:xfrm>
          <a:prstGeom prst="rect">
            <a:avLst/>
          </a:prstGeom>
          <a:noFill/>
        </p:spPr>
        <p:txBody>
          <a:bodyPr wrap="square" rtlCol="0">
            <a:spAutoFit/>
          </a:bodyPr>
          <a:lstStyle/>
          <a:p>
            <a:r>
              <a:rPr lang="en-US" dirty="0"/>
              <a:t>a’</a:t>
            </a:r>
          </a:p>
        </p:txBody>
      </p:sp>
      <p:sp>
        <p:nvSpPr>
          <p:cNvPr id="43" name="TextBox 42"/>
          <p:cNvSpPr txBox="1"/>
          <p:nvPr/>
        </p:nvSpPr>
        <p:spPr>
          <a:xfrm>
            <a:off x="1142429" y="-11061"/>
            <a:ext cx="508511" cy="369332"/>
          </a:xfrm>
          <a:prstGeom prst="rect">
            <a:avLst/>
          </a:prstGeom>
          <a:noFill/>
        </p:spPr>
        <p:txBody>
          <a:bodyPr wrap="square" rtlCol="0">
            <a:spAutoFit/>
          </a:bodyPr>
          <a:lstStyle/>
          <a:p>
            <a:pPr algn="ctr"/>
            <a:r>
              <a:rPr lang="en-US" dirty="0"/>
              <a:t>b’</a:t>
            </a:r>
          </a:p>
        </p:txBody>
      </p:sp>
      <p:sp>
        <p:nvSpPr>
          <p:cNvPr id="44" name="TextBox 43"/>
          <p:cNvSpPr txBox="1"/>
          <p:nvPr/>
        </p:nvSpPr>
        <p:spPr>
          <a:xfrm>
            <a:off x="2452685" y="811233"/>
            <a:ext cx="359909" cy="369332"/>
          </a:xfrm>
          <a:prstGeom prst="rect">
            <a:avLst/>
          </a:prstGeom>
          <a:noFill/>
        </p:spPr>
        <p:txBody>
          <a:bodyPr wrap="square" rtlCol="0">
            <a:spAutoFit/>
          </a:bodyPr>
          <a:lstStyle/>
          <a:p>
            <a:r>
              <a:rPr lang="en-US" dirty="0"/>
              <a:t>c’</a:t>
            </a:r>
          </a:p>
        </p:txBody>
      </p:sp>
      <p:sp>
        <p:nvSpPr>
          <p:cNvPr id="45" name="TextBox 44"/>
          <p:cNvSpPr txBox="1"/>
          <p:nvPr/>
        </p:nvSpPr>
        <p:spPr>
          <a:xfrm>
            <a:off x="3071387" y="3363738"/>
            <a:ext cx="586071" cy="369332"/>
          </a:xfrm>
          <a:prstGeom prst="rect">
            <a:avLst/>
          </a:prstGeom>
          <a:noFill/>
        </p:spPr>
        <p:txBody>
          <a:bodyPr wrap="square" rtlCol="0">
            <a:spAutoFit/>
          </a:bodyPr>
          <a:lstStyle/>
          <a:p>
            <a:pPr algn="ctr"/>
            <a:r>
              <a:rPr lang="en-US" dirty="0"/>
              <a:t>a1’</a:t>
            </a:r>
          </a:p>
        </p:txBody>
      </p:sp>
      <p:sp>
        <p:nvSpPr>
          <p:cNvPr id="46" name="TextBox 45"/>
          <p:cNvSpPr txBox="1"/>
          <p:nvPr/>
        </p:nvSpPr>
        <p:spPr>
          <a:xfrm>
            <a:off x="4527408" y="2535294"/>
            <a:ext cx="586071" cy="369332"/>
          </a:xfrm>
          <a:prstGeom prst="rect">
            <a:avLst/>
          </a:prstGeom>
          <a:noFill/>
        </p:spPr>
        <p:txBody>
          <a:bodyPr wrap="square" rtlCol="0">
            <a:spAutoFit/>
          </a:bodyPr>
          <a:lstStyle/>
          <a:p>
            <a:pPr algn="ctr"/>
            <a:r>
              <a:rPr lang="en-US" dirty="0"/>
              <a:t>b1’</a:t>
            </a:r>
          </a:p>
        </p:txBody>
      </p:sp>
      <p:sp>
        <p:nvSpPr>
          <p:cNvPr id="47" name="TextBox 46"/>
          <p:cNvSpPr txBox="1"/>
          <p:nvPr/>
        </p:nvSpPr>
        <p:spPr>
          <a:xfrm>
            <a:off x="3367373" y="2699822"/>
            <a:ext cx="983171" cy="369332"/>
          </a:xfrm>
          <a:prstGeom prst="rect">
            <a:avLst/>
          </a:prstGeom>
          <a:noFill/>
        </p:spPr>
        <p:txBody>
          <a:bodyPr wrap="square" rtlCol="0">
            <a:spAutoFit/>
          </a:bodyPr>
          <a:lstStyle/>
          <a:p>
            <a:pPr algn="ctr"/>
            <a:r>
              <a:rPr lang="en-US" dirty="0"/>
              <a:t>x1’, (c1’)</a:t>
            </a:r>
          </a:p>
        </p:txBody>
      </p:sp>
      <p:sp>
        <p:nvSpPr>
          <p:cNvPr id="48" name="TextBox 47"/>
          <p:cNvSpPr txBox="1"/>
          <p:nvPr/>
        </p:nvSpPr>
        <p:spPr>
          <a:xfrm>
            <a:off x="4035284" y="5925436"/>
            <a:ext cx="586071" cy="369332"/>
          </a:xfrm>
          <a:prstGeom prst="rect">
            <a:avLst/>
          </a:prstGeom>
          <a:noFill/>
        </p:spPr>
        <p:txBody>
          <a:bodyPr wrap="square" rtlCol="0">
            <a:spAutoFit/>
          </a:bodyPr>
          <a:lstStyle/>
          <a:p>
            <a:pPr algn="ctr"/>
            <a:r>
              <a:rPr lang="en-US" dirty="0"/>
              <a:t>a1</a:t>
            </a:r>
          </a:p>
        </p:txBody>
      </p:sp>
      <p:sp>
        <p:nvSpPr>
          <p:cNvPr id="49" name="TextBox 48"/>
          <p:cNvSpPr txBox="1"/>
          <p:nvPr/>
        </p:nvSpPr>
        <p:spPr>
          <a:xfrm>
            <a:off x="5564897" y="4865172"/>
            <a:ext cx="586071" cy="369332"/>
          </a:xfrm>
          <a:prstGeom prst="rect">
            <a:avLst/>
          </a:prstGeom>
          <a:noFill/>
        </p:spPr>
        <p:txBody>
          <a:bodyPr wrap="square" rtlCol="0">
            <a:spAutoFit/>
          </a:bodyPr>
          <a:lstStyle/>
          <a:p>
            <a:pPr algn="ctr"/>
            <a:r>
              <a:rPr lang="en-US" dirty="0"/>
              <a:t>b1</a:t>
            </a:r>
          </a:p>
        </p:txBody>
      </p:sp>
      <p:sp>
        <p:nvSpPr>
          <p:cNvPr id="50" name="TextBox 49"/>
          <p:cNvSpPr txBox="1"/>
          <p:nvPr/>
        </p:nvSpPr>
        <p:spPr>
          <a:xfrm>
            <a:off x="4055127" y="3780926"/>
            <a:ext cx="586071" cy="369332"/>
          </a:xfrm>
          <a:prstGeom prst="rect">
            <a:avLst/>
          </a:prstGeom>
          <a:noFill/>
        </p:spPr>
        <p:txBody>
          <a:bodyPr wrap="square" rtlCol="0">
            <a:spAutoFit/>
          </a:bodyPr>
          <a:lstStyle/>
          <a:p>
            <a:pPr algn="ctr"/>
            <a:r>
              <a:rPr lang="en-US" dirty="0"/>
              <a:t>c1</a:t>
            </a:r>
          </a:p>
        </p:txBody>
      </p:sp>
      <p:sp>
        <p:nvSpPr>
          <p:cNvPr id="51" name="TextBox 50"/>
          <p:cNvSpPr txBox="1"/>
          <p:nvPr/>
        </p:nvSpPr>
        <p:spPr>
          <a:xfrm>
            <a:off x="679135" y="1949060"/>
            <a:ext cx="586071" cy="369332"/>
          </a:xfrm>
          <a:prstGeom prst="rect">
            <a:avLst/>
          </a:prstGeom>
          <a:noFill/>
        </p:spPr>
        <p:txBody>
          <a:bodyPr wrap="square" rtlCol="0">
            <a:spAutoFit/>
          </a:bodyPr>
          <a:lstStyle/>
          <a:p>
            <a:pPr algn="ctr"/>
            <a:r>
              <a:rPr lang="en-US" dirty="0"/>
              <a:t>x</a:t>
            </a:r>
          </a:p>
        </p:txBody>
      </p:sp>
      <p:sp>
        <p:nvSpPr>
          <p:cNvPr id="52" name="TextBox 51"/>
          <p:cNvSpPr txBox="1"/>
          <p:nvPr/>
        </p:nvSpPr>
        <p:spPr>
          <a:xfrm>
            <a:off x="460005" y="740721"/>
            <a:ext cx="586071" cy="369332"/>
          </a:xfrm>
          <a:prstGeom prst="rect">
            <a:avLst/>
          </a:prstGeom>
          <a:noFill/>
        </p:spPr>
        <p:txBody>
          <a:bodyPr wrap="square" rtlCol="0">
            <a:spAutoFit/>
          </a:bodyPr>
          <a:lstStyle/>
          <a:p>
            <a:pPr algn="ctr"/>
            <a:r>
              <a:rPr lang="en-US" dirty="0"/>
              <a:t>x’</a:t>
            </a:r>
          </a:p>
        </p:txBody>
      </p:sp>
      <p:sp>
        <p:nvSpPr>
          <p:cNvPr id="53" name="TextBox 52"/>
          <p:cNvSpPr txBox="1"/>
          <p:nvPr/>
        </p:nvSpPr>
        <p:spPr>
          <a:xfrm>
            <a:off x="4528145" y="5004078"/>
            <a:ext cx="606651" cy="369332"/>
          </a:xfrm>
          <a:prstGeom prst="rect">
            <a:avLst/>
          </a:prstGeom>
          <a:noFill/>
        </p:spPr>
        <p:txBody>
          <a:bodyPr wrap="square" rtlCol="0">
            <a:spAutoFit/>
          </a:bodyPr>
          <a:lstStyle/>
          <a:p>
            <a:pPr algn="ctr"/>
            <a:r>
              <a:rPr lang="en-US" dirty="0"/>
              <a:t>TS</a:t>
            </a:r>
          </a:p>
        </p:txBody>
      </p:sp>
      <p:sp>
        <p:nvSpPr>
          <p:cNvPr id="54" name="TextBox 53"/>
          <p:cNvSpPr txBox="1"/>
          <p:nvPr/>
        </p:nvSpPr>
        <p:spPr>
          <a:xfrm>
            <a:off x="6150968" y="669132"/>
            <a:ext cx="5474975" cy="369332"/>
          </a:xfrm>
          <a:prstGeom prst="rect">
            <a:avLst/>
          </a:prstGeom>
          <a:noFill/>
        </p:spPr>
        <p:txBody>
          <a:bodyPr wrap="square" rtlCol="0">
            <a:spAutoFit/>
          </a:bodyPr>
          <a:lstStyle/>
          <a:p>
            <a:r>
              <a:rPr lang="en-US" dirty="0"/>
              <a:t>Obtain edge view of the plane ABC.</a:t>
            </a:r>
          </a:p>
        </p:txBody>
      </p:sp>
      <p:sp>
        <p:nvSpPr>
          <p:cNvPr id="55" name="TextBox 54"/>
          <p:cNvSpPr txBox="1"/>
          <p:nvPr/>
        </p:nvSpPr>
        <p:spPr>
          <a:xfrm>
            <a:off x="6150967" y="1172369"/>
            <a:ext cx="5474975" cy="923330"/>
          </a:xfrm>
          <a:prstGeom prst="rect">
            <a:avLst/>
          </a:prstGeom>
          <a:noFill/>
        </p:spPr>
        <p:txBody>
          <a:bodyPr wrap="square" rtlCol="0">
            <a:spAutoFit/>
          </a:bodyPr>
          <a:lstStyle/>
          <a:p>
            <a:r>
              <a:rPr lang="en-US" dirty="0"/>
              <a:t>Introduce an auxiliary plane parallel to the edge view, so that the projection obtained in it’s counter view depicts the true shape of plane ABC.</a:t>
            </a:r>
          </a:p>
        </p:txBody>
      </p:sp>
      <p:sp>
        <p:nvSpPr>
          <p:cNvPr id="56" name="TextBox 55"/>
          <p:cNvSpPr txBox="1"/>
          <p:nvPr/>
        </p:nvSpPr>
        <p:spPr>
          <a:xfrm rot="17203551">
            <a:off x="2978541" y="2041886"/>
            <a:ext cx="508795" cy="369332"/>
          </a:xfrm>
          <a:prstGeom prst="rect">
            <a:avLst/>
          </a:prstGeom>
          <a:noFill/>
        </p:spPr>
        <p:txBody>
          <a:bodyPr wrap="square" rtlCol="0">
            <a:spAutoFit/>
          </a:bodyPr>
          <a:lstStyle/>
          <a:p>
            <a:r>
              <a:rPr lang="en-US" dirty="0"/>
              <a:t>HP</a:t>
            </a:r>
          </a:p>
        </p:txBody>
      </p:sp>
      <p:sp>
        <p:nvSpPr>
          <p:cNvPr id="57" name="TextBox 56"/>
          <p:cNvSpPr txBox="1"/>
          <p:nvPr/>
        </p:nvSpPr>
        <p:spPr>
          <a:xfrm rot="17203551">
            <a:off x="3167510" y="2055563"/>
            <a:ext cx="710828" cy="369332"/>
          </a:xfrm>
          <a:prstGeom prst="rect">
            <a:avLst/>
          </a:prstGeom>
          <a:noFill/>
        </p:spPr>
        <p:txBody>
          <a:bodyPr wrap="square" rtlCol="0">
            <a:spAutoFit/>
          </a:bodyPr>
          <a:lstStyle/>
          <a:p>
            <a:r>
              <a:rPr lang="en-US" dirty="0"/>
              <a:t>AP1</a:t>
            </a:r>
          </a:p>
        </p:txBody>
      </p:sp>
      <p:sp>
        <p:nvSpPr>
          <p:cNvPr id="58" name="TextBox 57"/>
          <p:cNvSpPr txBox="1"/>
          <p:nvPr/>
        </p:nvSpPr>
        <p:spPr>
          <a:xfrm rot="20194255">
            <a:off x="5013339" y="2542008"/>
            <a:ext cx="710828" cy="369332"/>
          </a:xfrm>
          <a:prstGeom prst="rect">
            <a:avLst/>
          </a:prstGeom>
          <a:noFill/>
        </p:spPr>
        <p:txBody>
          <a:bodyPr wrap="square" rtlCol="0">
            <a:spAutoFit/>
          </a:bodyPr>
          <a:lstStyle/>
          <a:p>
            <a:r>
              <a:rPr lang="en-US" dirty="0"/>
              <a:t>AP1</a:t>
            </a:r>
          </a:p>
        </p:txBody>
      </p:sp>
      <p:sp>
        <p:nvSpPr>
          <p:cNvPr id="59" name="TextBox 58"/>
          <p:cNvSpPr txBox="1"/>
          <p:nvPr/>
        </p:nvSpPr>
        <p:spPr>
          <a:xfrm rot="20194255">
            <a:off x="5177360" y="2853103"/>
            <a:ext cx="710828" cy="369332"/>
          </a:xfrm>
          <a:prstGeom prst="rect">
            <a:avLst/>
          </a:prstGeom>
          <a:noFill/>
        </p:spPr>
        <p:txBody>
          <a:bodyPr wrap="square" rtlCol="0">
            <a:spAutoFit/>
          </a:bodyPr>
          <a:lstStyle/>
          <a:p>
            <a:r>
              <a:rPr lang="en-US" dirty="0"/>
              <a:t>AP2</a:t>
            </a:r>
          </a:p>
        </p:txBody>
      </p:sp>
    </p:spTree>
    <p:extLst>
      <p:ext uri="{BB962C8B-B14F-4D97-AF65-F5344CB8AC3E}">
        <p14:creationId xmlns:p14="http://schemas.microsoft.com/office/powerpoint/2010/main" val="41208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1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1000"/>
                                        <p:tgtEl>
                                          <p:spTgt spid="2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1000"/>
                                        <p:tgtEl>
                                          <p:spTgt spid="22"/>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childTnLst>
                          </p:cTn>
                        </p:par>
                        <p:par>
                          <p:cTn id="57" fill="hold">
                            <p:stCondLst>
                              <p:cond delay="200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1000"/>
                                        <p:tgtEl>
                                          <p:spTgt spid="23"/>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1000"/>
                                        <p:tgtEl>
                                          <p:spTgt spid="25"/>
                                        </p:tgtEl>
                                      </p:cBhvr>
                                    </p:animEffect>
                                  </p:childTnLst>
                                </p:cTn>
                              </p:par>
                            </p:childTnLst>
                          </p:cTn>
                        </p:par>
                        <p:par>
                          <p:cTn id="70" fill="hold">
                            <p:stCondLst>
                              <p:cond delay="2000"/>
                            </p:stCondLst>
                            <p:childTnLst>
                              <p:par>
                                <p:cTn id="71" presetID="2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10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10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1000"/>
                                        <p:tgtEl>
                                          <p:spTgt spid="55"/>
                                        </p:tgtEl>
                                      </p:cBhvr>
                                    </p:animEffect>
                                    <p:anim calcmode="lin" valueType="num">
                                      <p:cBhvr>
                                        <p:cTn id="97" dur="1000" fill="hold"/>
                                        <p:tgtEl>
                                          <p:spTgt spid="55"/>
                                        </p:tgtEl>
                                        <p:attrNameLst>
                                          <p:attrName>ppt_x</p:attrName>
                                        </p:attrNameLst>
                                      </p:cBhvr>
                                      <p:tavLst>
                                        <p:tav tm="0">
                                          <p:val>
                                            <p:strVal val="#ppt_x"/>
                                          </p:val>
                                        </p:tav>
                                        <p:tav tm="100000">
                                          <p:val>
                                            <p:strVal val="#ppt_x"/>
                                          </p:val>
                                        </p:tav>
                                      </p:tavLst>
                                    </p:anim>
                                    <p:anim calcmode="lin" valueType="num">
                                      <p:cBhvr>
                                        <p:cTn id="9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1000"/>
                                        <p:tgtEl>
                                          <p:spTgt spid="27"/>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up)">
                                      <p:cBhvr>
                                        <p:cTn id="116" dur="1000"/>
                                        <p:tgtEl>
                                          <p:spTgt spid="28"/>
                                        </p:tgtEl>
                                      </p:cBhvr>
                                    </p:animEffect>
                                  </p:childTnLst>
                                </p:cTn>
                              </p:par>
                            </p:childTnLst>
                          </p:cTn>
                        </p:par>
                        <p:par>
                          <p:cTn id="117" fill="hold">
                            <p:stCondLst>
                              <p:cond delay="1000"/>
                            </p:stCondLst>
                            <p:childTnLst>
                              <p:par>
                                <p:cTn id="118" presetID="22" presetClass="entr" presetSubtype="1" fill="hold" grpId="0" nodeType="after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wipe(up)">
                                      <p:cBhvr>
                                        <p:cTn id="120" dur="1000"/>
                                        <p:tgtEl>
                                          <p:spTgt spid="29"/>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wipe(up)">
                                      <p:cBhvr>
                                        <p:cTn id="124" dur="10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wipe(left)">
                                      <p:cBhvr>
                                        <p:cTn id="129" dur="1000"/>
                                        <p:tgtEl>
                                          <p:spTgt spid="31"/>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left)">
                                      <p:cBhvr>
                                        <p:cTn id="133" dur="1000"/>
                                        <p:tgtEl>
                                          <p:spTgt spid="32"/>
                                        </p:tgtEl>
                                      </p:cBhvr>
                                    </p:animEffect>
                                  </p:childTnLst>
                                </p:cTn>
                              </p:par>
                            </p:childTnLst>
                          </p:cTn>
                        </p:par>
                        <p:par>
                          <p:cTn id="134" fill="hold">
                            <p:stCondLst>
                              <p:cond delay="2000"/>
                            </p:stCondLst>
                            <p:childTnLst>
                              <p:par>
                                <p:cTn id="135" presetID="22" presetClass="entr" presetSubtype="8"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left)">
                                      <p:cBhvr>
                                        <p:cTn id="137" dur="1000"/>
                                        <p:tgtEl>
                                          <p:spTgt spid="3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fade">
                                      <p:cBhvr>
                                        <p:cTn id="146" dur="500"/>
                                        <p:tgtEl>
                                          <p:spTgt spid="49"/>
                                        </p:tgtEl>
                                      </p:cBhvr>
                                    </p:animEffect>
                                  </p:childTnLst>
                                </p:cTn>
                              </p:par>
                            </p:childTnLst>
                          </p:cTn>
                        </p:par>
                        <p:par>
                          <p:cTn id="147" fill="hold">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50"/>
                                        </p:tgtEl>
                                        <p:attrNameLst>
                                          <p:attrName>style.visibility</p:attrName>
                                        </p:attrNameLst>
                                      </p:cBhvr>
                                      <p:to>
                                        <p:strVal val="visible"/>
                                      </p:to>
                                    </p:set>
                                    <p:animEffect transition="in" filter="fade">
                                      <p:cBhvr>
                                        <p:cTn id="150" dur="500"/>
                                        <p:tgtEl>
                                          <p:spTgt spid="50"/>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wipe(down)">
                                      <p:cBhvr>
                                        <p:cTn id="155" dur="1000"/>
                                        <p:tgtEl>
                                          <p:spTgt spid="34"/>
                                        </p:tgtEl>
                                      </p:cBhvr>
                                    </p:animEffect>
                                  </p:childTnLst>
                                </p:cTn>
                              </p:par>
                            </p:childTnLst>
                          </p:cTn>
                        </p:par>
                        <p:par>
                          <p:cTn id="156" fill="hold">
                            <p:stCondLst>
                              <p:cond delay="1000"/>
                            </p:stCondLst>
                            <p:childTnLst>
                              <p:par>
                                <p:cTn id="157" presetID="22" presetClass="entr" presetSubtype="1" fill="hold" grpId="0" nodeType="after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wipe(up)">
                                      <p:cBhvr>
                                        <p:cTn id="159" dur="1000"/>
                                        <p:tgtEl>
                                          <p:spTgt spid="35"/>
                                        </p:tgtEl>
                                      </p:cBhvr>
                                    </p:animEffect>
                                  </p:childTnLst>
                                </p:cTn>
                              </p:par>
                            </p:childTnLst>
                          </p:cTn>
                        </p:par>
                        <p:par>
                          <p:cTn id="160" fill="hold">
                            <p:stCondLst>
                              <p:cond delay="2000"/>
                            </p:stCondLst>
                            <p:childTnLst>
                              <p:par>
                                <p:cTn id="161" presetID="22" presetClass="entr" presetSubtype="2" fill="hold" grpId="0" nodeType="afterEffect">
                                  <p:stCondLst>
                                    <p:cond delay="0"/>
                                  </p:stCondLst>
                                  <p:childTnLst>
                                    <p:set>
                                      <p:cBhvr>
                                        <p:cTn id="162" dur="1" fill="hold">
                                          <p:stCondLst>
                                            <p:cond delay="0"/>
                                          </p:stCondLst>
                                        </p:cTn>
                                        <p:tgtEl>
                                          <p:spTgt spid="36"/>
                                        </p:tgtEl>
                                        <p:attrNameLst>
                                          <p:attrName>style.visibility</p:attrName>
                                        </p:attrNameLst>
                                      </p:cBhvr>
                                      <p:to>
                                        <p:strVal val="visible"/>
                                      </p:to>
                                    </p:set>
                                    <p:animEffect transition="in" filter="wipe(right)">
                                      <p:cBhvr>
                                        <p:cTn id="163" dur="1000"/>
                                        <p:tgtEl>
                                          <p:spTgt spid="36"/>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fade">
                                      <p:cBhvr>
                                        <p:cTn id="16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Dihedral Angle</a:t>
            </a:r>
          </a:p>
        </p:txBody>
      </p:sp>
      <p:sp>
        <p:nvSpPr>
          <p:cNvPr id="3" name="Content Placeholder 2"/>
          <p:cNvSpPr>
            <a:spLocks noGrp="1"/>
          </p:cNvSpPr>
          <p:nvPr>
            <p:ph idx="1"/>
          </p:nvPr>
        </p:nvSpPr>
        <p:spPr>
          <a:xfrm>
            <a:off x="838200" y="1690688"/>
            <a:ext cx="5485327" cy="4486275"/>
          </a:xfrm>
        </p:spPr>
        <p:txBody>
          <a:bodyPr>
            <a:normAutofit/>
          </a:bodyPr>
          <a:lstStyle/>
          <a:p>
            <a:r>
              <a:rPr lang="en-US" sz="1800" dirty="0"/>
              <a:t>In three dimensional geometry, two planes can directly or indirectly (by extension) intersect each other. </a:t>
            </a:r>
            <a:r>
              <a:rPr lang="en-US" sz="1800" b="1" dirty="0"/>
              <a:t>The angle formed between the intersection of two different planes</a:t>
            </a:r>
            <a:r>
              <a:rPr lang="en-US" sz="1800" dirty="0"/>
              <a:t> is called a dihedral angle. In other words, we can say that the interior angle between the two planes is known as a dihedral angle.</a:t>
            </a:r>
          </a:p>
          <a:p>
            <a:r>
              <a:rPr lang="en-US" sz="1800" dirty="0"/>
              <a:t>To obtain the dihedral angle between two planes, we should convert the common line (line of intersection between two planes) into a point view.</a:t>
            </a:r>
          </a:p>
          <a:p>
            <a:r>
              <a:rPr lang="en-US" sz="1800" dirty="0"/>
              <a:t>While converting the common line into a point view, the planes convert into edge views.</a:t>
            </a:r>
          </a:p>
          <a:p>
            <a:r>
              <a:rPr lang="en-US" sz="1800" dirty="0"/>
              <a:t>Thus the interior angle formed between the two edge views is the required dihedral angle.</a:t>
            </a:r>
          </a:p>
          <a:p>
            <a:endParaRPr lang="en-US" sz="1800" dirty="0"/>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24" y="742008"/>
            <a:ext cx="5131797" cy="5018178"/>
          </a:xfrm>
          <a:prstGeom prst="rect">
            <a:avLst/>
          </a:prstGeom>
        </p:spPr>
      </p:pic>
    </p:spTree>
    <p:extLst>
      <p:ext uri="{BB962C8B-B14F-4D97-AF65-F5344CB8AC3E}">
        <p14:creationId xmlns:p14="http://schemas.microsoft.com/office/powerpoint/2010/main" val="1591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538765" y="223406"/>
            <a:ext cx="11114469" cy="400110"/>
          </a:xfrm>
          <a:prstGeom prst="rect">
            <a:avLst/>
          </a:prstGeom>
          <a:noFill/>
        </p:spPr>
        <p:txBody>
          <a:bodyPr wrap="square" rtlCol="0">
            <a:spAutoFit/>
          </a:bodyPr>
          <a:lstStyle/>
          <a:p>
            <a:r>
              <a:rPr lang="en-US" sz="2000" dirty="0"/>
              <a:t>5) Determine the angle between the planes ABC and BCD.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391" y="811968"/>
            <a:ext cx="6115699" cy="5544382"/>
          </a:xfrm>
          <a:prstGeom prst="rect">
            <a:avLst/>
          </a:prstGeom>
        </p:spPr>
      </p:pic>
    </p:spTree>
    <p:extLst>
      <p:ext uri="{BB962C8B-B14F-4D97-AF65-F5344CB8AC3E}">
        <p14:creationId xmlns:p14="http://schemas.microsoft.com/office/powerpoint/2010/main" val="323753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AutoShape 3"/>
          <p:cNvSpPr>
            <a:spLocks noChangeAspect="1" noChangeArrowheads="1" noTextEdit="1"/>
          </p:cNvSpPr>
          <p:nvPr/>
        </p:nvSpPr>
        <p:spPr bwMode="auto">
          <a:xfrm>
            <a:off x="-9352599" y="-672584"/>
            <a:ext cx="35774313" cy="129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Line 5"/>
          <p:cNvSpPr>
            <a:spLocks noChangeShapeType="1"/>
          </p:cNvSpPr>
          <p:nvPr/>
        </p:nvSpPr>
        <p:spPr bwMode="auto">
          <a:xfrm>
            <a:off x="1893887" y="4970462"/>
            <a:ext cx="258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2225675" y="4040187"/>
            <a:ext cx="0" cy="2409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2774950" y="3829050"/>
            <a:ext cx="0" cy="1395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2986087" y="4589462"/>
            <a:ext cx="0" cy="1395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3787775" y="3913187"/>
            <a:ext cx="0" cy="2284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flipV="1">
            <a:off x="2225675" y="5984875"/>
            <a:ext cx="760413"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flipV="1">
            <a:off x="2774950" y="5224462"/>
            <a:ext cx="211138"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2774950" y="5224462"/>
            <a:ext cx="1012825" cy="973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H="1">
            <a:off x="2225675" y="6197600"/>
            <a:ext cx="15621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2986087" y="5984875"/>
            <a:ext cx="801688" cy="212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a:off x="2225675" y="4040187"/>
            <a:ext cx="760413" cy="549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H="1" flipV="1">
            <a:off x="2774950" y="3829050"/>
            <a:ext cx="211138"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2774950" y="3829050"/>
            <a:ext cx="1012825"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flipH="1">
            <a:off x="2986087" y="3913187"/>
            <a:ext cx="801688"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H="1">
            <a:off x="1677987" y="2682875"/>
            <a:ext cx="1601788" cy="1350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V="1">
            <a:off x="2225675" y="3992562"/>
            <a:ext cx="595313"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V="1">
            <a:off x="3765550" y="3914775"/>
            <a:ext cx="22225" cy="1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H="1" flipV="1">
            <a:off x="1354137" y="2649537"/>
            <a:ext cx="1631950" cy="1939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H="1" flipV="1">
            <a:off x="2087562" y="1889125"/>
            <a:ext cx="1700213" cy="2024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1428750" y="2724150"/>
            <a:ext cx="261938" cy="203200"/>
          </a:xfrm>
          <a:custGeom>
            <a:avLst/>
            <a:gdLst>
              <a:gd name="T0" fmla="*/ 331 w 331"/>
              <a:gd name="T1" fmla="*/ 0 h 257"/>
              <a:gd name="T2" fmla="*/ 271 w 331"/>
              <a:gd name="T3" fmla="*/ 35 h 257"/>
              <a:gd name="T4" fmla="*/ 212 w 331"/>
              <a:gd name="T5" fmla="*/ 74 h 257"/>
              <a:gd name="T6" fmla="*/ 155 w 331"/>
              <a:gd name="T7" fmla="*/ 114 h 257"/>
              <a:gd name="T8" fmla="*/ 101 w 331"/>
              <a:gd name="T9" fmla="*/ 159 h 257"/>
              <a:gd name="T10" fmla="*/ 49 w 331"/>
              <a:gd name="T11" fmla="*/ 207 h 257"/>
              <a:gd name="T12" fmla="*/ 0 w 331"/>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331" h="257">
                <a:moveTo>
                  <a:pt x="331" y="0"/>
                </a:moveTo>
                <a:lnTo>
                  <a:pt x="271" y="35"/>
                </a:lnTo>
                <a:lnTo>
                  <a:pt x="212" y="74"/>
                </a:lnTo>
                <a:lnTo>
                  <a:pt x="155" y="114"/>
                </a:lnTo>
                <a:lnTo>
                  <a:pt x="101" y="159"/>
                </a:lnTo>
                <a:lnTo>
                  <a:pt x="49" y="207"/>
                </a:lnTo>
                <a:lnTo>
                  <a:pt x="0" y="25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033587" y="1882775"/>
            <a:ext cx="322263" cy="271463"/>
          </a:xfrm>
          <a:custGeom>
            <a:avLst/>
            <a:gdLst>
              <a:gd name="T0" fmla="*/ 405 w 405"/>
              <a:gd name="T1" fmla="*/ 0 h 342"/>
              <a:gd name="T2" fmla="*/ 341 w 405"/>
              <a:gd name="T3" fmla="*/ 40 h 342"/>
              <a:gd name="T4" fmla="*/ 278 w 405"/>
              <a:gd name="T5" fmla="*/ 83 h 342"/>
              <a:gd name="T6" fmla="*/ 218 w 405"/>
              <a:gd name="T7" fmla="*/ 129 h 342"/>
              <a:gd name="T8" fmla="*/ 160 w 405"/>
              <a:gd name="T9" fmla="*/ 178 h 342"/>
              <a:gd name="T10" fmla="*/ 104 w 405"/>
              <a:gd name="T11" fmla="*/ 230 h 342"/>
              <a:gd name="T12" fmla="*/ 51 w 405"/>
              <a:gd name="T13" fmla="*/ 284 h 342"/>
              <a:gd name="T14" fmla="*/ 0 w 405"/>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342">
                <a:moveTo>
                  <a:pt x="405" y="0"/>
                </a:moveTo>
                <a:lnTo>
                  <a:pt x="341" y="40"/>
                </a:lnTo>
                <a:lnTo>
                  <a:pt x="278" y="83"/>
                </a:lnTo>
                <a:lnTo>
                  <a:pt x="218" y="129"/>
                </a:lnTo>
                <a:lnTo>
                  <a:pt x="160" y="178"/>
                </a:lnTo>
                <a:lnTo>
                  <a:pt x="104" y="230"/>
                </a:lnTo>
                <a:lnTo>
                  <a:pt x="51" y="284"/>
                </a:lnTo>
                <a:lnTo>
                  <a:pt x="0" y="3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V="1">
            <a:off x="1516062" y="2005012"/>
            <a:ext cx="666750" cy="838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flipH="1" flipV="1">
            <a:off x="590550" y="2095500"/>
            <a:ext cx="1635125" cy="1944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H="1" flipV="1">
            <a:off x="1204912" y="1960562"/>
            <a:ext cx="1570038" cy="1868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2168525" y="3154362"/>
            <a:ext cx="292100" cy="249238"/>
          </a:xfrm>
          <a:custGeom>
            <a:avLst/>
            <a:gdLst>
              <a:gd name="T0" fmla="*/ 369 w 369"/>
              <a:gd name="T1" fmla="*/ 5 h 316"/>
              <a:gd name="T2" fmla="*/ 335 w 369"/>
              <a:gd name="T3" fmla="*/ 0 h 316"/>
              <a:gd name="T4" fmla="*/ 300 w 369"/>
              <a:gd name="T5" fmla="*/ 0 h 316"/>
              <a:gd name="T6" fmla="*/ 267 w 369"/>
              <a:gd name="T7" fmla="*/ 5 h 316"/>
              <a:gd name="T8" fmla="*/ 233 w 369"/>
              <a:gd name="T9" fmla="*/ 12 h 316"/>
              <a:gd name="T10" fmla="*/ 201 w 369"/>
              <a:gd name="T11" fmla="*/ 23 h 316"/>
              <a:gd name="T12" fmla="*/ 171 w 369"/>
              <a:gd name="T13" fmla="*/ 37 h 316"/>
              <a:gd name="T14" fmla="*/ 141 w 369"/>
              <a:gd name="T15" fmla="*/ 55 h 316"/>
              <a:gd name="T16" fmla="*/ 113 w 369"/>
              <a:gd name="T17" fmla="*/ 76 h 316"/>
              <a:gd name="T18" fmla="*/ 88 w 369"/>
              <a:gd name="T19" fmla="*/ 99 h 316"/>
              <a:gd name="T20" fmla="*/ 66 w 369"/>
              <a:gd name="T21" fmla="*/ 125 h 316"/>
              <a:gd name="T22" fmla="*/ 46 w 369"/>
              <a:gd name="T23" fmla="*/ 154 h 316"/>
              <a:gd name="T24" fmla="*/ 31 w 369"/>
              <a:gd name="T25" fmla="*/ 183 h 316"/>
              <a:gd name="T26" fmla="*/ 18 w 369"/>
              <a:gd name="T27" fmla="*/ 215 h 316"/>
              <a:gd name="T28" fmla="*/ 9 w 369"/>
              <a:gd name="T29" fmla="*/ 249 h 316"/>
              <a:gd name="T30" fmla="*/ 3 w 369"/>
              <a:gd name="T31" fmla="*/ 282 h 316"/>
              <a:gd name="T32" fmla="*/ 0 w 369"/>
              <a:gd name="T3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6">
                <a:moveTo>
                  <a:pt x="369" y="5"/>
                </a:moveTo>
                <a:lnTo>
                  <a:pt x="335" y="0"/>
                </a:lnTo>
                <a:lnTo>
                  <a:pt x="300" y="0"/>
                </a:lnTo>
                <a:lnTo>
                  <a:pt x="267" y="5"/>
                </a:lnTo>
                <a:lnTo>
                  <a:pt x="233" y="12"/>
                </a:lnTo>
                <a:lnTo>
                  <a:pt x="201" y="23"/>
                </a:lnTo>
                <a:lnTo>
                  <a:pt x="171" y="37"/>
                </a:lnTo>
                <a:lnTo>
                  <a:pt x="141" y="55"/>
                </a:lnTo>
                <a:lnTo>
                  <a:pt x="113" y="76"/>
                </a:lnTo>
                <a:lnTo>
                  <a:pt x="88" y="99"/>
                </a:lnTo>
                <a:lnTo>
                  <a:pt x="66" y="125"/>
                </a:lnTo>
                <a:lnTo>
                  <a:pt x="46" y="154"/>
                </a:lnTo>
                <a:lnTo>
                  <a:pt x="31" y="183"/>
                </a:lnTo>
                <a:lnTo>
                  <a:pt x="18" y="215"/>
                </a:lnTo>
                <a:lnTo>
                  <a:pt x="9" y="249"/>
                </a:lnTo>
                <a:lnTo>
                  <a:pt x="3" y="282"/>
                </a:lnTo>
                <a:lnTo>
                  <a:pt x="0" y="31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890587" y="2509837"/>
            <a:ext cx="322263" cy="271463"/>
          </a:xfrm>
          <a:custGeom>
            <a:avLst/>
            <a:gdLst>
              <a:gd name="T0" fmla="*/ 406 w 406"/>
              <a:gd name="T1" fmla="*/ 0 h 342"/>
              <a:gd name="T2" fmla="*/ 332 w 406"/>
              <a:gd name="T3" fmla="*/ 49 h 342"/>
              <a:gd name="T4" fmla="*/ 261 w 406"/>
              <a:gd name="T5" fmla="*/ 100 h 342"/>
              <a:gd name="T6" fmla="*/ 191 w 406"/>
              <a:gd name="T7" fmla="*/ 156 h 342"/>
              <a:gd name="T8" fmla="*/ 124 w 406"/>
              <a:gd name="T9" fmla="*/ 215 h 342"/>
              <a:gd name="T10" fmla="*/ 61 w 406"/>
              <a:gd name="T11" fmla="*/ 277 h 342"/>
              <a:gd name="T12" fmla="*/ 0 w 406"/>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406" h="342">
                <a:moveTo>
                  <a:pt x="406" y="0"/>
                </a:moveTo>
                <a:lnTo>
                  <a:pt x="332" y="49"/>
                </a:lnTo>
                <a:lnTo>
                  <a:pt x="261" y="100"/>
                </a:lnTo>
                <a:lnTo>
                  <a:pt x="191" y="156"/>
                </a:lnTo>
                <a:lnTo>
                  <a:pt x="124" y="215"/>
                </a:lnTo>
                <a:lnTo>
                  <a:pt x="61" y="277"/>
                </a:lnTo>
                <a:lnTo>
                  <a:pt x="0" y="3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flipV="1">
            <a:off x="1042987" y="2633662"/>
            <a:ext cx="473075" cy="209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V="1">
            <a:off x="1042987" y="2005012"/>
            <a:ext cx="1139825" cy="628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a:off x="1516062" y="2843212"/>
            <a:ext cx="741363"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flipH="1" flipV="1">
            <a:off x="2182812" y="2005012"/>
            <a:ext cx="74613"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flipV="1">
            <a:off x="2182812" y="141287"/>
            <a:ext cx="1481138"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a:off x="1730375" y="1187450"/>
            <a:ext cx="1592263" cy="1270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flipV="1">
            <a:off x="2257425" y="1089025"/>
            <a:ext cx="1689100" cy="2124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V="1">
            <a:off x="1042987" y="177800"/>
            <a:ext cx="1952625" cy="245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3017837" y="615950"/>
            <a:ext cx="328613" cy="261938"/>
          </a:xfrm>
          <a:custGeom>
            <a:avLst/>
            <a:gdLst>
              <a:gd name="T0" fmla="*/ 415 w 415"/>
              <a:gd name="T1" fmla="*/ 330 h 330"/>
              <a:gd name="T2" fmla="*/ 363 w 415"/>
              <a:gd name="T3" fmla="*/ 274 h 330"/>
              <a:gd name="T4" fmla="*/ 309 w 415"/>
              <a:gd name="T5" fmla="*/ 221 h 330"/>
              <a:gd name="T6" fmla="*/ 252 w 415"/>
              <a:gd name="T7" fmla="*/ 171 h 330"/>
              <a:gd name="T8" fmla="*/ 192 w 415"/>
              <a:gd name="T9" fmla="*/ 124 h 330"/>
              <a:gd name="T10" fmla="*/ 130 w 415"/>
              <a:gd name="T11" fmla="*/ 79 h 330"/>
              <a:gd name="T12" fmla="*/ 66 w 415"/>
              <a:gd name="T13" fmla="*/ 39 h 330"/>
              <a:gd name="T14" fmla="*/ 0 w 415"/>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330">
                <a:moveTo>
                  <a:pt x="415" y="330"/>
                </a:moveTo>
                <a:lnTo>
                  <a:pt x="363" y="274"/>
                </a:lnTo>
                <a:lnTo>
                  <a:pt x="309" y="221"/>
                </a:lnTo>
                <a:lnTo>
                  <a:pt x="252" y="171"/>
                </a:lnTo>
                <a:lnTo>
                  <a:pt x="192" y="124"/>
                </a:lnTo>
                <a:lnTo>
                  <a:pt x="130" y="79"/>
                </a:lnTo>
                <a:lnTo>
                  <a:pt x="66"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3194050" y="1704975"/>
            <a:ext cx="322263" cy="257175"/>
          </a:xfrm>
          <a:custGeom>
            <a:avLst/>
            <a:gdLst>
              <a:gd name="T0" fmla="*/ 408 w 408"/>
              <a:gd name="T1" fmla="*/ 325 h 325"/>
              <a:gd name="T2" fmla="*/ 380 w 408"/>
              <a:gd name="T3" fmla="*/ 279 h 325"/>
              <a:gd name="T4" fmla="*/ 349 w 408"/>
              <a:gd name="T5" fmla="*/ 236 h 325"/>
              <a:gd name="T6" fmla="*/ 314 w 408"/>
              <a:gd name="T7" fmla="*/ 195 h 325"/>
              <a:gd name="T8" fmla="*/ 276 w 408"/>
              <a:gd name="T9" fmla="*/ 158 h 325"/>
              <a:gd name="T10" fmla="*/ 236 w 408"/>
              <a:gd name="T11" fmla="*/ 123 h 325"/>
              <a:gd name="T12" fmla="*/ 193 w 408"/>
              <a:gd name="T13" fmla="*/ 91 h 325"/>
              <a:gd name="T14" fmla="*/ 147 w 408"/>
              <a:gd name="T15" fmla="*/ 63 h 325"/>
              <a:gd name="T16" fmla="*/ 99 w 408"/>
              <a:gd name="T17" fmla="*/ 38 h 325"/>
              <a:gd name="T18" fmla="*/ 50 w 408"/>
              <a:gd name="T19" fmla="*/ 17 h 325"/>
              <a:gd name="T20" fmla="*/ 0 w 408"/>
              <a:gd name="T21"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8" h="325">
                <a:moveTo>
                  <a:pt x="408" y="325"/>
                </a:moveTo>
                <a:lnTo>
                  <a:pt x="380" y="279"/>
                </a:lnTo>
                <a:lnTo>
                  <a:pt x="349" y="236"/>
                </a:lnTo>
                <a:lnTo>
                  <a:pt x="314" y="195"/>
                </a:lnTo>
                <a:lnTo>
                  <a:pt x="276" y="158"/>
                </a:lnTo>
                <a:lnTo>
                  <a:pt x="236" y="123"/>
                </a:lnTo>
                <a:lnTo>
                  <a:pt x="193" y="91"/>
                </a:lnTo>
                <a:lnTo>
                  <a:pt x="147" y="63"/>
                </a:lnTo>
                <a:lnTo>
                  <a:pt x="99" y="38"/>
                </a:lnTo>
                <a:lnTo>
                  <a:pt x="50"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038350" y="1057275"/>
            <a:ext cx="315913" cy="252413"/>
          </a:xfrm>
          <a:custGeom>
            <a:avLst/>
            <a:gdLst>
              <a:gd name="T0" fmla="*/ 398 w 398"/>
              <a:gd name="T1" fmla="*/ 317 h 317"/>
              <a:gd name="T2" fmla="*/ 384 w 398"/>
              <a:gd name="T3" fmla="*/ 278 h 317"/>
              <a:gd name="T4" fmla="*/ 366 w 398"/>
              <a:gd name="T5" fmla="*/ 240 h 317"/>
              <a:gd name="T6" fmla="*/ 345 w 398"/>
              <a:gd name="T7" fmla="*/ 204 h 317"/>
              <a:gd name="T8" fmla="*/ 321 w 398"/>
              <a:gd name="T9" fmla="*/ 171 h 317"/>
              <a:gd name="T10" fmla="*/ 293 w 398"/>
              <a:gd name="T11" fmla="*/ 138 h 317"/>
              <a:gd name="T12" fmla="*/ 264 w 398"/>
              <a:gd name="T13" fmla="*/ 111 h 317"/>
              <a:gd name="T14" fmla="*/ 232 w 398"/>
              <a:gd name="T15" fmla="*/ 84 h 317"/>
              <a:gd name="T16" fmla="*/ 197 w 398"/>
              <a:gd name="T17" fmla="*/ 62 h 317"/>
              <a:gd name="T18" fmla="*/ 161 w 398"/>
              <a:gd name="T19" fmla="*/ 42 h 317"/>
              <a:gd name="T20" fmla="*/ 121 w 398"/>
              <a:gd name="T21" fmla="*/ 27 h 317"/>
              <a:gd name="T22" fmla="*/ 82 w 398"/>
              <a:gd name="T23" fmla="*/ 14 h 317"/>
              <a:gd name="T24" fmla="*/ 42 w 398"/>
              <a:gd name="T25" fmla="*/ 4 h 317"/>
              <a:gd name="T26" fmla="*/ 0 w 398"/>
              <a:gd name="T2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317">
                <a:moveTo>
                  <a:pt x="398" y="317"/>
                </a:moveTo>
                <a:lnTo>
                  <a:pt x="384" y="278"/>
                </a:lnTo>
                <a:lnTo>
                  <a:pt x="366" y="240"/>
                </a:lnTo>
                <a:lnTo>
                  <a:pt x="345" y="204"/>
                </a:lnTo>
                <a:lnTo>
                  <a:pt x="321" y="171"/>
                </a:lnTo>
                <a:lnTo>
                  <a:pt x="293" y="138"/>
                </a:lnTo>
                <a:lnTo>
                  <a:pt x="264" y="111"/>
                </a:lnTo>
                <a:lnTo>
                  <a:pt x="232" y="84"/>
                </a:lnTo>
                <a:lnTo>
                  <a:pt x="197" y="62"/>
                </a:lnTo>
                <a:lnTo>
                  <a:pt x="161" y="42"/>
                </a:lnTo>
                <a:lnTo>
                  <a:pt x="121" y="27"/>
                </a:lnTo>
                <a:lnTo>
                  <a:pt x="82" y="14"/>
                </a:lnTo>
                <a:lnTo>
                  <a:pt x="42" y="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flipV="1">
            <a:off x="2235200" y="733425"/>
            <a:ext cx="95885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a:off x="3194050" y="733425"/>
            <a:ext cx="187325" cy="1066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638425" y="1146175"/>
            <a:ext cx="74613" cy="84138"/>
          </a:xfrm>
          <a:custGeom>
            <a:avLst/>
            <a:gdLst>
              <a:gd name="T0" fmla="*/ 0 w 94"/>
              <a:gd name="T1" fmla="*/ 0 h 106"/>
              <a:gd name="T2" fmla="*/ 45 w 94"/>
              <a:gd name="T3" fmla="*/ 56 h 106"/>
              <a:gd name="T4" fmla="*/ 94 w 94"/>
              <a:gd name="T5" fmla="*/ 106 h 106"/>
            </a:gdLst>
            <a:ahLst/>
            <a:cxnLst>
              <a:cxn ang="0">
                <a:pos x="T0" y="T1"/>
              </a:cxn>
              <a:cxn ang="0">
                <a:pos x="T2" y="T3"/>
              </a:cxn>
              <a:cxn ang="0">
                <a:pos x="T4" y="T5"/>
              </a:cxn>
            </a:cxnLst>
            <a:rect l="0" t="0" r="r" b="b"/>
            <a:pathLst>
              <a:path w="94" h="106">
                <a:moveTo>
                  <a:pt x="0" y="0"/>
                </a:moveTo>
                <a:lnTo>
                  <a:pt x="45" y="56"/>
                </a:lnTo>
                <a:lnTo>
                  <a:pt x="94" y="10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a:off x="3071812" y="1414462"/>
            <a:ext cx="73025"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2554287" y="1000125"/>
            <a:ext cx="107950" cy="160338"/>
          </a:xfrm>
          <a:custGeom>
            <a:avLst/>
            <a:gdLst>
              <a:gd name="T0" fmla="*/ 76 w 137"/>
              <a:gd name="T1" fmla="*/ 202 h 202"/>
              <a:gd name="T2" fmla="*/ 137 w 137"/>
              <a:gd name="T3" fmla="*/ 167 h 202"/>
              <a:gd name="T4" fmla="*/ 0 w 137"/>
              <a:gd name="T5" fmla="*/ 0 h 202"/>
              <a:gd name="T6" fmla="*/ 76 w 137"/>
              <a:gd name="T7" fmla="*/ 202 h 202"/>
            </a:gdLst>
            <a:ahLst/>
            <a:cxnLst>
              <a:cxn ang="0">
                <a:pos x="T0" y="T1"/>
              </a:cxn>
              <a:cxn ang="0">
                <a:pos x="T2" y="T3"/>
              </a:cxn>
              <a:cxn ang="0">
                <a:pos x="T4" y="T5"/>
              </a:cxn>
              <a:cxn ang="0">
                <a:pos x="T6" y="T7"/>
              </a:cxn>
            </a:cxnLst>
            <a:rect l="0" t="0" r="r" b="b"/>
            <a:pathLst>
              <a:path w="137" h="202">
                <a:moveTo>
                  <a:pt x="76" y="202"/>
                </a:moveTo>
                <a:lnTo>
                  <a:pt x="137" y="167"/>
                </a:lnTo>
                <a:lnTo>
                  <a:pt x="0" y="0"/>
                </a:lnTo>
                <a:lnTo>
                  <a:pt x="76"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3143250" y="1397000"/>
            <a:ext cx="169863" cy="55563"/>
          </a:xfrm>
          <a:custGeom>
            <a:avLst/>
            <a:gdLst>
              <a:gd name="T0" fmla="*/ 0 w 215"/>
              <a:gd name="T1" fmla="*/ 0 h 71"/>
              <a:gd name="T2" fmla="*/ 4 w 215"/>
              <a:gd name="T3" fmla="*/ 71 h 71"/>
              <a:gd name="T4" fmla="*/ 215 w 215"/>
              <a:gd name="T5" fmla="*/ 24 h 71"/>
              <a:gd name="T6" fmla="*/ 0 w 215"/>
              <a:gd name="T7" fmla="*/ 0 h 71"/>
            </a:gdLst>
            <a:ahLst/>
            <a:cxnLst>
              <a:cxn ang="0">
                <a:pos x="T0" y="T1"/>
              </a:cxn>
              <a:cxn ang="0">
                <a:pos x="T2" y="T3"/>
              </a:cxn>
              <a:cxn ang="0">
                <a:pos x="T4" y="T5"/>
              </a:cxn>
              <a:cxn ang="0">
                <a:pos x="T6" y="T7"/>
              </a:cxn>
            </a:cxnLst>
            <a:rect l="0" t="0" r="r" b="b"/>
            <a:pathLst>
              <a:path w="215" h="71">
                <a:moveTo>
                  <a:pt x="0" y="0"/>
                </a:moveTo>
                <a:lnTo>
                  <a:pt x="4" y="71"/>
                </a:lnTo>
                <a:lnTo>
                  <a:pt x="215"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8"/>
          <p:cNvSpPr>
            <a:spLocks noChangeArrowheads="1"/>
          </p:cNvSpPr>
          <p:nvPr/>
        </p:nvSpPr>
        <p:spPr bwMode="auto">
          <a:xfrm>
            <a:off x="2641600" y="1179512"/>
            <a:ext cx="5953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Arial" panose="020B0604020202020204" pitchFamily="34" charset="0"/>
              </a:rPr>
              <a:t>77°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98" name="Straight Connector 97"/>
          <p:cNvCxnSpPr>
            <a:stCxn id="21" idx="1"/>
            <a:endCxn id="52" idx="0"/>
          </p:cNvCxnSpPr>
          <p:nvPr/>
        </p:nvCxnSpPr>
        <p:spPr>
          <a:xfrm flipV="1">
            <a:off x="2820988" y="3916363"/>
            <a:ext cx="944562" cy="7619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0" name="TextBox 99"/>
          <p:cNvSpPr txBox="1"/>
          <p:nvPr/>
        </p:nvSpPr>
        <p:spPr>
          <a:xfrm>
            <a:off x="4227444" y="4686061"/>
            <a:ext cx="463826" cy="369332"/>
          </a:xfrm>
          <a:prstGeom prst="rect">
            <a:avLst/>
          </a:prstGeom>
          <a:noFill/>
        </p:spPr>
        <p:txBody>
          <a:bodyPr wrap="square" rtlCol="0">
            <a:spAutoFit/>
          </a:bodyPr>
          <a:lstStyle/>
          <a:p>
            <a:r>
              <a:rPr lang="en-US" dirty="0"/>
              <a:t>VP</a:t>
            </a:r>
          </a:p>
        </p:txBody>
      </p:sp>
      <p:sp>
        <p:nvSpPr>
          <p:cNvPr id="101" name="TextBox 100"/>
          <p:cNvSpPr txBox="1"/>
          <p:nvPr/>
        </p:nvSpPr>
        <p:spPr>
          <a:xfrm>
            <a:off x="4227444" y="4976057"/>
            <a:ext cx="463826" cy="369332"/>
          </a:xfrm>
          <a:prstGeom prst="rect">
            <a:avLst/>
          </a:prstGeom>
          <a:noFill/>
        </p:spPr>
        <p:txBody>
          <a:bodyPr wrap="square" rtlCol="0">
            <a:spAutoFit/>
          </a:bodyPr>
          <a:lstStyle/>
          <a:p>
            <a:r>
              <a:rPr lang="en-US" dirty="0"/>
              <a:t>HP</a:t>
            </a:r>
          </a:p>
        </p:txBody>
      </p:sp>
      <p:sp>
        <p:nvSpPr>
          <p:cNvPr id="102" name="TextBox 101"/>
          <p:cNvSpPr txBox="1"/>
          <p:nvPr/>
        </p:nvSpPr>
        <p:spPr>
          <a:xfrm rot="19304670">
            <a:off x="3125238" y="2663609"/>
            <a:ext cx="463826" cy="369332"/>
          </a:xfrm>
          <a:prstGeom prst="rect">
            <a:avLst/>
          </a:prstGeom>
          <a:noFill/>
        </p:spPr>
        <p:txBody>
          <a:bodyPr wrap="square" rtlCol="0">
            <a:spAutoFit/>
          </a:bodyPr>
          <a:lstStyle/>
          <a:p>
            <a:r>
              <a:rPr lang="en-US" dirty="0"/>
              <a:t>VP</a:t>
            </a:r>
          </a:p>
        </p:txBody>
      </p:sp>
      <p:sp>
        <p:nvSpPr>
          <p:cNvPr id="103" name="TextBox 102"/>
          <p:cNvSpPr txBox="1"/>
          <p:nvPr/>
        </p:nvSpPr>
        <p:spPr>
          <a:xfrm rot="19304670">
            <a:off x="2863632" y="2440969"/>
            <a:ext cx="611153" cy="369332"/>
          </a:xfrm>
          <a:prstGeom prst="rect">
            <a:avLst/>
          </a:prstGeom>
          <a:noFill/>
        </p:spPr>
        <p:txBody>
          <a:bodyPr wrap="square" rtlCol="0">
            <a:spAutoFit/>
          </a:bodyPr>
          <a:lstStyle/>
          <a:p>
            <a:r>
              <a:rPr lang="en-US" dirty="0"/>
              <a:t>AP1</a:t>
            </a:r>
          </a:p>
        </p:txBody>
      </p:sp>
      <p:sp>
        <p:nvSpPr>
          <p:cNvPr id="104" name="TextBox 103"/>
          <p:cNvSpPr txBox="1"/>
          <p:nvPr/>
        </p:nvSpPr>
        <p:spPr>
          <a:xfrm rot="2407698">
            <a:off x="1307322" y="1240116"/>
            <a:ext cx="611153" cy="369332"/>
          </a:xfrm>
          <a:prstGeom prst="rect">
            <a:avLst/>
          </a:prstGeom>
          <a:noFill/>
        </p:spPr>
        <p:txBody>
          <a:bodyPr wrap="square" rtlCol="0">
            <a:spAutoFit/>
          </a:bodyPr>
          <a:lstStyle/>
          <a:p>
            <a:r>
              <a:rPr lang="en-US" dirty="0"/>
              <a:t>AP1</a:t>
            </a:r>
          </a:p>
        </p:txBody>
      </p:sp>
      <p:sp>
        <p:nvSpPr>
          <p:cNvPr id="105" name="TextBox 104"/>
          <p:cNvSpPr txBox="1"/>
          <p:nvPr/>
        </p:nvSpPr>
        <p:spPr>
          <a:xfrm rot="2407698">
            <a:off x="1577654" y="901976"/>
            <a:ext cx="611153" cy="369332"/>
          </a:xfrm>
          <a:prstGeom prst="rect">
            <a:avLst/>
          </a:prstGeom>
          <a:noFill/>
        </p:spPr>
        <p:txBody>
          <a:bodyPr wrap="square" rtlCol="0">
            <a:spAutoFit/>
          </a:bodyPr>
          <a:lstStyle/>
          <a:p>
            <a:r>
              <a:rPr lang="en-US" dirty="0"/>
              <a:t>AP2</a:t>
            </a:r>
          </a:p>
        </p:txBody>
      </p:sp>
      <p:sp>
        <p:nvSpPr>
          <p:cNvPr id="106" name="TextBox 105"/>
          <p:cNvSpPr txBox="1"/>
          <p:nvPr/>
        </p:nvSpPr>
        <p:spPr>
          <a:xfrm>
            <a:off x="3391935" y="1625467"/>
            <a:ext cx="516836" cy="369332"/>
          </a:xfrm>
          <a:prstGeom prst="rect">
            <a:avLst/>
          </a:prstGeom>
          <a:noFill/>
        </p:spPr>
        <p:txBody>
          <a:bodyPr wrap="square" rtlCol="0">
            <a:spAutoFit/>
          </a:bodyPr>
          <a:lstStyle/>
          <a:p>
            <a:r>
              <a:rPr lang="en-US" dirty="0"/>
              <a:t>d1’</a:t>
            </a:r>
          </a:p>
        </p:txBody>
      </p:sp>
      <p:sp>
        <p:nvSpPr>
          <p:cNvPr id="107" name="AutoShape 3"/>
          <p:cNvSpPr>
            <a:spLocks noChangeAspect="1" noChangeArrowheads="1" noTextEdit="1"/>
          </p:cNvSpPr>
          <p:nvPr/>
        </p:nvSpPr>
        <p:spPr bwMode="auto">
          <a:xfrm>
            <a:off x="-9200199" y="-520184"/>
            <a:ext cx="35774313" cy="129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2087562" y="6383708"/>
            <a:ext cx="265044" cy="369332"/>
          </a:xfrm>
          <a:prstGeom prst="rect">
            <a:avLst/>
          </a:prstGeom>
          <a:noFill/>
        </p:spPr>
        <p:txBody>
          <a:bodyPr wrap="square" rtlCol="0">
            <a:spAutoFit/>
          </a:bodyPr>
          <a:lstStyle/>
          <a:p>
            <a:r>
              <a:rPr lang="en-US" dirty="0"/>
              <a:t>a</a:t>
            </a:r>
          </a:p>
        </p:txBody>
      </p:sp>
      <p:sp>
        <p:nvSpPr>
          <p:cNvPr id="81" name="TextBox 80"/>
          <p:cNvSpPr txBox="1"/>
          <p:nvPr/>
        </p:nvSpPr>
        <p:spPr>
          <a:xfrm>
            <a:off x="3773556" y="6032778"/>
            <a:ext cx="265044" cy="369332"/>
          </a:xfrm>
          <a:prstGeom prst="rect">
            <a:avLst/>
          </a:prstGeom>
          <a:noFill/>
        </p:spPr>
        <p:txBody>
          <a:bodyPr wrap="square" rtlCol="0">
            <a:spAutoFit/>
          </a:bodyPr>
          <a:lstStyle/>
          <a:p>
            <a:r>
              <a:rPr lang="en-US" dirty="0"/>
              <a:t>b</a:t>
            </a:r>
          </a:p>
        </p:txBody>
      </p:sp>
      <p:sp>
        <p:nvSpPr>
          <p:cNvPr id="82" name="TextBox 81"/>
          <p:cNvSpPr txBox="1"/>
          <p:nvPr/>
        </p:nvSpPr>
        <p:spPr>
          <a:xfrm>
            <a:off x="2721596" y="5767057"/>
            <a:ext cx="265044" cy="369332"/>
          </a:xfrm>
          <a:prstGeom prst="rect">
            <a:avLst/>
          </a:prstGeom>
          <a:noFill/>
        </p:spPr>
        <p:txBody>
          <a:bodyPr wrap="square" rtlCol="0">
            <a:spAutoFit/>
          </a:bodyPr>
          <a:lstStyle/>
          <a:p>
            <a:r>
              <a:rPr lang="en-US" dirty="0"/>
              <a:t>c</a:t>
            </a:r>
          </a:p>
        </p:txBody>
      </p:sp>
      <p:sp>
        <p:nvSpPr>
          <p:cNvPr id="83" name="TextBox 82"/>
          <p:cNvSpPr txBox="1"/>
          <p:nvPr/>
        </p:nvSpPr>
        <p:spPr>
          <a:xfrm>
            <a:off x="2523331" y="5033617"/>
            <a:ext cx="265044" cy="369332"/>
          </a:xfrm>
          <a:prstGeom prst="rect">
            <a:avLst/>
          </a:prstGeom>
          <a:noFill/>
        </p:spPr>
        <p:txBody>
          <a:bodyPr wrap="square" rtlCol="0">
            <a:spAutoFit/>
          </a:bodyPr>
          <a:lstStyle/>
          <a:p>
            <a:r>
              <a:rPr lang="en-US" dirty="0"/>
              <a:t>d</a:t>
            </a:r>
          </a:p>
        </p:txBody>
      </p:sp>
      <p:sp>
        <p:nvSpPr>
          <p:cNvPr id="84" name="TextBox 83"/>
          <p:cNvSpPr txBox="1"/>
          <p:nvPr/>
        </p:nvSpPr>
        <p:spPr>
          <a:xfrm>
            <a:off x="1941615" y="3966764"/>
            <a:ext cx="397566" cy="369332"/>
          </a:xfrm>
          <a:prstGeom prst="rect">
            <a:avLst/>
          </a:prstGeom>
          <a:noFill/>
        </p:spPr>
        <p:txBody>
          <a:bodyPr wrap="square" rtlCol="0">
            <a:spAutoFit/>
          </a:bodyPr>
          <a:lstStyle/>
          <a:p>
            <a:r>
              <a:rPr lang="en-US" dirty="0"/>
              <a:t>a’</a:t>
            </a:r>
          </a:p>
        </p:txBody>
      </p:sp>
      <p:sp>
        <p:nvSpPr>
          <p:cNvPr id="85" name="TextBox 84"/>
          <p:cNvSpPr txBox="1"/>
          <p:nvPr/>
        </p:nvSpPr>
        <p:spPr>
          <a:xfrm>
            <a:off x="3786532" y="3723521"/>
            <a:ext cx="397566" cy="369332"/>
          </a:xfrm>
          <a:prstGeom prst="rect">
            <a:avLst/>
          </a:prstGeom>
          <a:noFill/>
        </p:spPr>
        <p:txBody>
          <a:bodyPr wrap="square" rtlCol="0">
            <a:spAutoFit/>
          </a:bodyPr>
          <a:lstStyle/>
          <a:p>
            <a:r>
              <a:rPr lang="en-US" dirty="0"/>
              <a:t>b’</a:t>
            </a:r>
          </a:p>
        </p:txBody>
      </p:sp>
      <p:sp>
        <p:nvSpPr>
          <p:cNvPr id="86" name="TextBox 85"/>
          <p:cNvSpPr txBox="1"/>
          <p:nvPr/>
        </p:nvSpPr>
        <p:spPr>
          <a:xfrm>
            <a:off x="2921759" y="4452977"/>
            <a:ext cx="397566" cy="369332"/>
          </a:xfrm>
          <a:prstGeom prst="rect">
            <a:avLst/>
          </a:prstGeom>
          <a:noFill/>
        </p:spPr>
        <p:txBody>
          <a:bodyPr wrap="square" rtlCol="0">
            <a:spAutoFit/>
          </a:bodyPr>
          <a:lstStyle/>
          <a:p>
            <a:r>
              <a:rPr lang="en-US" dirty="0"/>
              <a:t>c’</a:t>
            </a:r>
          </a:p>
        </p:txBody>
      </p:sp>
      <p:sp>
        <p:nvSpPr>
          <p:cNvPr id="87" name="TextBox 86"/>
          <p:cNvSpPr txBox="1"/>
          <p:nvPr/>
        </p:nvSpPr>
        <p:spPr>
          <a:xfrm>
            <a:off x="2658276" y="3512278"/>
            <a:ext cx="397566" cy="369332"/>
          </a:xfrm>
          <a:prstGeom prst="rect">
            <a:avLst/>
          </a:prstGeom>
          <a:noFill/>
        </p:spPr>
        <p:txBody>
          <a:bodyPr wrap="square" rtlCol="0">
            <a:spAutoFit/>
          </a:bodyPr>
          <a:lstStyle/>
          <a:p>
            <a:r>
              <a:rPr lang="en-US" dirty="0"/>
              <a:t>d’</a:t>
            </a:r>
          </a:p>
        </p:txBody>
      </p:sp>
      <p:sp>
        <p:nvSpPr>
          <p:cNvPr id="88" name="TextBox 87"/>
          <p:cNvSpPr txBox="1"/>
          <p:nvPr/>
        </p:nvSpPr>
        <p:spPr>
          <a:xfrm>
            <a:off x="813489" y="2658546"/>
            <a:ext cx="516836" cy="369332"/>
          </a:xfrm>
          <a:prstGeom prst="rect">
            <a:avLst/>
          </a:prstGeom>
          <a:noFill/>
        </p:spPr>
        <p:txBody>
          <a:bodyPr wrap="square" rtlCol="0">
            <a:spAutoFit/>
          </a:bodyPr>
          <a:lstStyle/>
          <a:p>
            <a:r>
              <a:rPr lang="en-US" dirty="0"/>
              <a:t>a1</a:t>
            </a:r>
          </a:p>
        </p:txBody>
      </p:sp>
      <p:sp>
        <p:nvSpPr>
          <p:cNvPr id="89" name="TextBox 88"/>
          <p:cNvSpPr txBox="1"/>
          <p:nvPr/>
        </p:nvSpPr>
        <p:spPr>
          <a:xfrm>
            <a:off x="1801324" y="1757192"/>
            <a:ext cx="461658" cy="369332"/>
          </a:xfrm>
          <a:prstGeom prst="rect">
            <a:avLst/>
          </a:prstGeom>
          <a:noFill/>
        </p:spPr>
        <p:txBody>
          <a:bodyPr wrap="square" rtlCol="0">
            <a:spAutoFit/>
          </a:bodyPr>
          <a:lstStyle/>
          <a:p>
            <a:r>
              <a:rPr lang="en-US" dirty="0"/>
              <a:t>b1</a:t>
            </a:r>
          </a:p>
        </p:txBody>
      </p:sp>
      <p:sp>
        <p:nvSpPr>
          <p:cNvPr id="90" name="TextBox 89"/>
          <p:cNvSpPr txBox="1"/>
          <p:nvPr/>
        </p:nvSpPr>
        <p:spPr>
          <a:xfrm>
            <a:off x="1291913" y="2801421"/>
            <a:ext cx="516836" cy="369332"/>
          </a:xfrm>
          <a:prstGeom prst="rect">
            <a:avLst/>
          </a:prstGeom>
          <a:noFill/>
        </p:spPr>
        <p:txBody>
          <a:bodyPr wrap="square" rtlCol="0">
            <a:spAutoFit/>
          </a:bodyPr>
          <a:lstStyle/>
          <a:p>
            <a:r>
              <a:rPr lang="en-US" dirty="0"/>
              <a:t>c1</a:t>
            </a:r>
          </a:p>
        </p:txBody>
      </p:sp>
      <p:sp>
        <p:nvSpPr>
          <p:cNvPr id="91" name="TextBox 90"/>
          <p:cNvSpPr txBox="1"/>
          <p:nvPr/>
        </p:nvSpPr>
        <p:spPr>
          <a:xfrm>
            <a:off x="1992066" y="3170926"/>
            <a:ext cx="516836" cy="369332"/>
          </a:xfrm>
          <a:prstGeom prst="rect">
            <a:avLst/>
          </a:prstGeom>
          <a:noFill/>
        </p:spPr>
        <p:txBody>
          <a:bodyPr wrap="square" rtlCol="0">
            <a:spAutoFit/>
          </a:bodyPr>
          <a:lstStyle/>
          <a:p>
            <a:r>
              <a:rPr lang="en-US" dirty="0"/>
              <a:t>d1</a:t>
            </a:r>
          </a:p>
        </p:txBody>
      </p:sp>
      <p:sp>
        <p:nvSpPr>
          <p:cNvPr id="92" name="TextBox 91"/>
          <p:cNvSpPr txBox="1"/>
          <p:nvPr/>
        </p:nvSpPr>
        <p:spPr>
          <a:xfrm>
            <a:off x="2969660" y="360918"/>
            <a:ext cx="1093305" cy="369332"/>
          </a:xfrm>
          <a:prstGeom prst="rect">
            <a:avLst/>
          </a:prstGeom>
          <a:noFill/>
        </p:spPr>
        <p:txBody>
          <a:bodyPr wrap="square" rtlCol="0">
            <a:spAutoFit/>
          </a:bodyPr>
          <a:lstStyle/>
          <a:p>
            <a:r>
              <a:rPr lang="en-US" dirty="0"/>
              <a:t>c1’, (b1’)</a:t>
            </a:r>
          </a:p>
        </p:txBody>
      </p:sp>
      <p:sp>
        <p:nvSpPr>
          <p:cNvPr id="93" name="TextBox 92"/>
          <p:cNvSpPr txBox="1"/>
          <p:nvPr/>
        </p:nvSpPr>
        <p:spPr>
          <a:xfrm>
            <a:off x="1999007" y="793235"/>
            <a:ext cx="516836" cy="369332"/>
          </a:xfrm>
          <a:prstGeom prst="rect">
            <a:avLst/>
          </a:prstGeom>
          <a:noFill/>
        </p:spPr>
        <p:txBody>
          <a:bodyPr wrap="square" rtlCol="0">
            <a:spAutoFit/>
          </a:bodyPr>
          <a:lstStyle/>
          <a:p>
            <a:r>
              <a:rPr lang="en-US" dirty="0"/>
              <a:t>a1’</a:t>
            </a:r>
          </a:p>
        </p:txBody>
      </p:sp>
      <p:sp>
        <p:nvSpPr>
          <p:cNvPr id="2" name="TextBox 1"/>
          <p:cNvSpPr txBox="1"/>
          <p:nvPr/>
        </p:nvSpPr>
        <p:spPr>
          <a:xfrm>
            <a:off x="5910470" y="877888"/>
            <a:ext cx="5287617" cy="369332"/>
          </a:xfrm>
          <a:prstGeom prst="rect">
            <a:avLst/>
          </a:prstGeom>
          <a:noFill/>
        </p:spPr>
        <p:txBody>
          <a:bodyPr wrap="square" rtlCol="0">
            <a:spAutoFit/>
          </a:bodyPr>
          <a:lstStyle/>
          <a:p>
            <a:r>
              <a:rPr lang="en-US" dirty="0"/>
              <a:t>Determine the true length of the common line BC.</a:t>
            </a:r>
          </a:p>
        </p:txBody>
      </p:sp>
      <p:sp>
        <p:nvSpPr>
          <p:cNvPr id="94" name="TextBox 93"/>
          <p:cNvSpPr txBox="1"/>
          <p:nvPr/>
        </p:nvSpPr>
        <p:spPr>
          <a:xfrm>
            <a:off x="5910469" y="1570792"/>
            <a:ext cx="5287617" cy="646331"/>
          </a:xfrm>
          <a:prstGeom prst="rect">
            <a:avLst/>
          </a:prstGeom>
          <a:noFill/>
        </p:spPr>
        <p:txBody>
          <a:bodyPr wrap="square" rtlCol="0">
            <a:spAutoFit/>
          </a:bodyPr>
          <a:lstStyle/>
          <a:p>
            <a:r>
              <a:rPr lang="en-US" dirty="0"/>
              <a:t>Obtain the point view of line BC. By doing so, we also obtain the edge views of planes ABC and BCD.</a:t>
            </a:r>
          </a:p>
        </p:txBody>
      </p:sp>
      <p:sp>
        <p:nvSpPr>
          <p:cNvPr id="95" name="TextBox 94"/>
          <p:cNvSpPr txBox="1"/>
          <p:nvPr/>
        </p:nvSpPr>
        <p:spPr>
          <a:xfrm>
            <a:off x="5910469" y="2732847"/>
            <a:ext cx="5287617" cy="646331"/>
          </a:xfrm>
          <a:prstGeom prst="rect">
            <a:avLst/>
          </a:prstGeom>
          <a:noFill/>
        </p:spPr>
        <p:txBody>
          <a:bodyPr wrap="square" rtlCol="0">
            <a:spAutoFit/>
          </a:bodyPr>
          <a:lstStyle/>
          <a:p>
            <a:r>
              <a:rPr lang="en-US" dirty="0"/>
              <a:t>The interior angle formed between the edge views is the required dihedral angle between the given planes.</a:t>
            </a:r>
          </a:p>
        </p:txBody>
      </p:sp>
    </p:spTree>
    <p:extLst>
      <p:ext uri="{BB962C8B-B14F-4D97-AF65-F5344CB8AC3E}">
        <p14:creationId xmlns:p14="http://schemas.microsoft.com/office/powerpoint/2010/main" val="257492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10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1000"/>
                                        <p:tgtEl>
                                          <p:spTgt spid="58"/>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1000"/>
                                        <p:tgtEl>
                                          <p:spTgt spid="53"/>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1000"/>
                                        <p:tgtEl>
                                          <p:spTgt spid="59"/>
                                        </p:tgtEl>
                                      </p:cBhvr>
                                    </p:animEffect>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10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1000"/>
                                        <p:tgtEl>
                                          <p:spTgt spid="55"/>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1000"/>
                                        <p:tgtEl>
                                          <p:spTgt spid="56"/>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1000"/>
                                        <p:tgtEl>
                                          <p:spTgt spid="61"/>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10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down)">
                                      <p:cBhvr>
                                        <p:cTn id="61" dur="1000"/>
                                        <p:tgtEl>
                                          <p:spTgt spid="5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1000"/>
                                        <p:tgtEl>
                                          <p:spTgt spid="63"/>
                                        </p:tgtEl>
                                      </p:cBhvr>
                                    </p:animEffect>
                                  </p:childTnLst>
                                </p:cTn>
                              </p:par>
                            </p:childTnLst>
                          </p:cTn>
                        </p:par>
                        <p:par>
                          <p:cTn id="67" fill="hold">
                            <p:stCondLst>
                              <p:cond delay="1000"/>
                            </p:stCondLst>
                            <p:childTnLst>
                              <p:par>
                                <p:cTn id="68" presetID="22" presetClass="entr" presetSubtype="4"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down)">
                                      <p:cBhvr>
                                        <p:cTn id="70" dur="1000"/>
                                        <p:tgtEl>
                                          <p:spTgt spid="65"/>
                                        </p:tgtEl>
                                      </p:cBhvr>
                                    </p:animEffect>
                                  </p:childTnLst>
                                </p:cTn>
                              </p:par>
                            </p:childTnLst>
                          </p:cTn>
                        </p:par>
                        <p:par>
                          <p:cTn id="71" fill="hold">
                            <p:stCondLst>
                              <p:cond delay="2000"/>
                            </p:stCondLst>
                            <p:childTnLst>
                              <p:par>
                                <p:cTn id="72" presetID="22" presetClass="entr" presetSubtype="4" fill="hold" grpId="0"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down)">
                                      <p:cBhvr>
                                        <p:cTn id="74" dur="1000"/>
                                        <p:tgtEl>
                                          <p:spTgt spid="64"/>
                                        </p:tgtEl>
                                      </p:cBhvr>
                                    </p:animEffect>
                                  </p:childTnLst>
                                </p:cTn>
                              </p:par>
                            </p:childTnLst>
                          </p:cTn>
                        </p:par>
                        <p:par>
                          <p:cTn id="75" fill="hold">
                            <p:stCondLst>
                              <p:cond delay="3000"/>
                            </p:stCondLst>
                            <p:childTnLst>
                              <p:par>
                                <p:cTn id="76" presetID="22" presetClass="entr" presetSubtype="1"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up)">
                                      <p:cBhvr>
                                        <p:cTn id="78" dur="1000"/>
                                        <p:tgtEl>
                                          <p:spTgt spid="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fade">
                                      <p:cBhvr>
                                        <p:cTn id="100" dur="1000"/>
                                        <p:tgtEl>
                                          <p:spTgt spid="94"/>
                                        </p:tgtEl>
                                      </p:cBhvr>
                                    </p:animEffect>
                                    <p:anim calcmode="lin" valueType="num">
                                      <p:cBhvr>
                                        <p:cTn id="101" dur="1000" fill="hold"/>
                                        <p:tgtEl>
                                          <p:spTgt spid="94"/>
                                        </p:tgtEl>
                                        <p:attrNameLst>
                                          <p:attrName>ppt_x</p:attrName>
                                        </p:attrNameLst>
                                      </p:cBhvr>
                                      <p:tavLst>
                                        <p:tav tm="0">
                                          <p:val>
                                            <p:strVal val="#ppt_x"/>
                                          </p:val>
                                        </p:tav>
                                        <p:tav tm="100000">
                                          <p:val>
                                            <p:strVal val="#ppt_x"/>
                                          </p:val>
                                        </p:tav>
                                      </p:tavLst>
                                    </p:anim>
                                    <p:anim calcmode="lin" valueType="num">
                                      <p:cBhvr>
                                        <p:cTn id="102"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up)">
                                      <p:cBhvr>
                                        <p:cTn id="107" dur="1000"/>
                                        <p:tgtEl>
                                          <p:spTgt spid="67"/>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105"/>
                                        </p:tgtEl>
                                        <p:attrNameLst>
                                          <p:attrName>style.visibility</p:attrName>
                                        </p:attrNameLst>
                                      </p:cBhvr>
                                      <p:to>
                                        <p:strVal val="visible"/>
                                      </p:to>
                                    </p:set>
                                    <p:animEffect transition="in" filter="fade">
                                      <p:cBhvr>
                                        <p:cTn id="111" dur="500"/>
                                        <p:tgtEl>
                                          <p:spTgt spid="105"/>
                                        </p:tgtEl>
                                      </p:cBhvr>
                                    </p:animEffect>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fade">
                                      <p:cBhvr>
                                        <p:cTn id="115" dur="500"/>
                                        <p:tgtEl>
                                          <p:spTgt spid="1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down)">
                                      <p:cBhvr>
                                        <p:cTn id="120" dur="1000"/>
                                        <p:tgtEl>
                                          <p:spTgt spid="69"/>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wipe(down)">
                                      <p:cBhvr>
                                        <p:cTn id="124" dur="1000"/>
                                        <p:tgtEl>
                                          <p:spTgt spid="66"/>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wipe(down)">
                                      <p:cBhvr>
                                        <p:cTn id="128" dur="10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wipe(left)">
                                      <p:cBhvr>
                                        <p:cTn id="133" dur="1000"/>
                                        <p:tgtEl>
                                          <p:spTgt spid="70"/>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left)">
                                      <p:cBhvr>
                                        <p:cTn id="137" dur="1000"/>
                                        <p:tgtEl>
                                          <p:spTgt spid="71"/>
                                        </p:tgtEl>
                                      </p:cBhvr>
                                    </p:animEffect>
                                  </p:childTnLst>
                                </p:cTn>
                              </p:par>
                            </p:childTnLst>
                          </p:cTn>
                        </p:par>
                        <p:par>
                          <p:cTn id="138" fill="hold">
                            <p:stCondLst>
                              <p:cond delay="2000"/>
                            </p:stCondLst>
                            <p:childTnLst>
                              <p:par>
                                <p:cTn id="139" presetID="22" presetClass="entr" presetSubtype="8" fill="hold" grpId="0" nodeType="after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wipe(left)">
                                      <p:cBhvr>
                                        <p:cTn id="141" dur="1000"/>
                                        <p:tgtEl>
                                          <p:spTgt spid="7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92"/>
                                        </p:tgtEl>
                                        <p:attrNameLst>
                                          <p:attrName>style.visibility</p:attrName>
                                        </p:attrNameLst>
                                      </p:cBhvr>
                                      <p:to>
                                        <p:strVal val="visible"/>
                                      </p:to>
                                    </p:set>
                                    <p:animEffect transition="in" filter="fade">
                                      <p:cBhvr>
                                        <p:cTn id="146" dur="500"/>
                                        <p:tgtEl>
                                          <p:spTgt spid="92"/>
                                        </p:tgtEl>
                                      </p:cBhvr>
                                    </p:animEffec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106"/>
                                        </p:tgtEl>
                                        <p:attrNameLst>
                                          <p:attrName>style.visibility</p:attrName>
                                        </p:attrNameLst>
                                      </p:cBhvr>
                                      <p:to>
                                        <p:strVal val="visible"/>
                                      </p:to>
                                    </p:set>
                                    <p:animEffect transition="in" filter="fade">
                                      <p:cBhvr>
                                        <p:cTn id="150" dur="500"/>
                                        <p:tgtEl>
                                          <p:spTgt spid="106"/>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fade">
                                      <p:cBhvr>
                                        <p:cTn id="154" dur="500"/>
                                        <p:tgtEl>
                                          <p:spTgt spid="9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74"/>
                                        </p:tgtEl>
                                        <p:attrNameLst>
                                          <p:attrName>style.visibility</p:attrName>
                                        </p:attrNameLst>
                                      </p:cBhvr>
                                      <p:to>
                                        <p:strVal val="visible"/>
                                      </p:to>
                                    </p:set>
                                    <p:animEffect transition="in" filter="wipe(up)">
                                      <p:cBhvr>
                                        <p:cTn id="159" dur="1000"/>
                                        <p:tgtEl>
                                          <p:spTgt spid="74"/>
                                        </p:tgtEl>
                                      </p:cBhvr>
                                    </p:animEffect>
                                  </p:childTnLst>
                                </p:cTn>
                              </p:par>
                            </p:childTnLst>
                          </p:cTn>
                        </p:par>
                        <p:par>
                          <p:cTn id="160" fill="hold">
                            <p:stCondLst>
                              <p:cond delay="1000"/>
                            </p:stCondLst>
                            <p:childTnLst>
                              <p:par>
                                <p:cTn id="161" presetID="22" presetClass="entr" presetSubtype="1" fill="hold" grpId="0" nodeType="after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wipe(up)">
                                      <p:cBhvr>
                                        <p:cTn id="163" dur="1000"/>
                                        <p:tgtEl>
                                          <p:spTgt spid="73"/>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95"/>
                                        </p:tgtEl>
                                        <p:attrNameLst>
                                          <p:attrName>style.visibility</p:attrName>
                                        </p:attrNameLst>
                                      </p:cBhvr>
                                      <p:to>
                                        <p:strVal val="visible"/>
                                      </p:to>
                                    </p:set>
                                    <p:animEffect transition="in" filter="fade">
                                      <p:cBhvr>
                                        <p:cTn id="168" dur="1000"/>
                                        <p:tgtEl>
                                          <p:spTgt spid="95"/>
                                        </p:tgtEl>
                                      </p:cBhvr>
                                    </p:animEffect>
                                    <p:anim calcmode="lin" valueType="num">
                                      <p:cBhvr>
                                        <p:cTn id="169" dur="1000" fill="hold"/>
                                        <p:tgtEl>
                                          <p:spTgt spid="95"/>
                                        </p:tgtEl>
                                        <p:attrNameLst>
                                          <p:attrName>ppt_x</p:attrName>
                                        </p:attrNameLst>
                                      </p:cBhvr>
                                      <p:tavLst>
                                        <p:tav tm="0">
                                          <p:val>
                                            <p:strVal val="#ppt_x"/>
                                          </p:val>
                                        </p:tav>
                                        <p:tav tm="100000">
                                          <p:val>
                                            <p:strVal val="#ppt_x"/>
                                          </p:val>
                                        </p:tav>
                                      </p:tavLst>
                                    </p:anim>
                                    <p:anim calcmode="lin" valueType="num">
                                      <p:cBhvr>
                                        <p:cTn id="170"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78"/>
                                        </p:tgtEl>
                                        <p:attrNameLst>
                                          <p:attrName>style.visibility</p:attrName>
                                        </p:attrNameLst>
                                      </p:cBhvr>
                                      <p:to>
                                        <p:strVal val="visible"/>
                                      </p:to>
                                    </p:set>
                                    <p:animEffect transition="in" filter="fade">
                                      <p:cBhvr>
                                        <p:cTn id="175" dur="1000"/>
                                        <p:tgtEl>
                                          <p:spTgt spid="7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fade">
                                      <p:cBhvr>
                                        <p:cTn id="178" dur="1000"/>
                                        <p:tgtEl>
                                          <p:spTgt spid="7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9"/>
                                        </p:tgtEl>
                                        <p:attrNameLst>
                                          <p:attrName>style.visibility</p:attrName>
                                        </p:attrNameLst>
                                      </p:cBhvr>
                                      <p:to>
                                        <p:strVal val="visible"/>
                                      </p:to>
                                    </p:set>
                                    <p:animEffect transition="in" filter="fade">
                                      <p:cBhvr>
                                        <p:cTn id="181" dur="1000"/>
                                        <p:tgtEl>
                                          <p:spTgt spid="7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75"/>
                                        </p:tgtEl>
                                        <p:attrNameLst>
                                          <p:attrName>style.visibility</p:attrName>
                                        </p:attrNameLst>
                                      </p:cBhvr>
                                      <p:to>
                                        <p:strVal val="visible"/>
                                      </p:to>
                                    </p:set>
                                    <p:animEffect transition="in" filter="fade">
                                      <p:cBhvr>
                                        <p:cTn id="184" dur="1000"/>
                                        <p:tgtEl>
                                          <p:spTgt spid="7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102" grpId="0"/>
      <p:bldP spid="103" grpId="0"/>
      <p:bldP spid="104" grpId="0"/>
      <p:bldP spid="105" grpId="0"/>
      <p:bldP spid="106" grpId="0"/>
      <p:bldP spid="88" grpId="0"/>
      <p:bldP spid="89" grpId="0"/>
      <p:bldP spid="90" grpId="0"/>
      <p:bldP spid="91" grpId="0"/>
      <p:bldP spid="92" grpId="0"/>
      <p:bldP spid="93" grpId="0"/>
      <p:bldP spid="2" grpId="0"/>
      <p:bldP spid="94" grpId="0"/>
      <p:bldP spid="9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Piercing point: Intersection between lines and planes</a:t>
            </a:r>
          </a:p>
        </p:txBody>
      </p:sp>
      <p:sp>
        <p:nvSpPr>
          <p:cNvPr id="3" name="Content Placeholder 2"/>
          <p:cNvSpPr>
            <a:spLocks noGrp="1"/>
          </p:cNvSpPr>
          <p:nvPr>
            <p:ph idx="1"/>
          </p:nvPr>
        </p:nvSpPr>
        <p:spPr>
          <a:xfrm>
            <a:off x="838200" y="1918953"/>
            <a:ext cx="5970799" cy="4258010"/>
          </a:xfrm>
        </p:spPr>
        <p:txBody>
          <a:bodyPr>
            <a:normAutofit lnSpcReduction="10000"/>
          </a:bodyPr>
          <a:lstStyle/>
          <a:p>
            <a:r>
              <a:rPr lang="en-US" sz="1800" dirty="0"/>
              <a:t>When a line neither on nor parallel to a plane intersects that plane, it does so at a point called the piercing point.</a:t>
            </a:r>
          </a:p>
          <a:p>
            <a:endParaRPr lang="en-US" sz="1800" dirty="0"/>
          </a:p>
          <a:p>
            <a:r>
              <a:rPr lang="en-US" sz="1800" dirty="0"/>
              <a:t>A piercing point is the location about which a line segment changes it’s position relative to (i.e., behind or in front of) the plane it pierces.</a:t>
            </a:r>
          </a:p>
          <a:p>
            <a:r>
              <a:rPr lang="en-US" sz="1800" dirty="0"/>
              <a:t>So in this type of problem, at first we need to locate the piercing point and then test the visibility of the line due to it’s relate position to the plane it pierces.</a:t>
            </a:r>
          </a:p>
          <a:p>
            <a:r>
              <a:rPr lang="en-US" sz="1800" dirty="0"/>
              <a:t>Although there are multiple methods to approach this problem, we are going to use the edge view method to solve this problem. </a:t>
            </a:r>
          </a:p>
          <a:p>
            <a:r>
              <a:rPr lang="en-US" sz="1800" dirty="0"/>
              <a:t>Obtaining the edge view of the plane facilitates us to view the intersection point between the edge view of the plane and the given line, which is the required piercing point.</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6" name="Picture 5"/>
          <p:cNvPicPr>
            <a:picLocks noChangeAspect="1"/>
          </p:cNvPicPr>
          <p:nvPr/>
        </p:nvPicPr>
        <p:blipFill>
          <a:blip r:embed="rId2"/>
          <a:stretch>
            <a:fillRect/>
          </a:stretch>
        </p:blipFill>
        <p:spPr>
          <a:xfrm>
            <a:off x="6808999" y="1690689"/>
            <a:ext cx="5229887" cy="3525256"/>
          </a:xfrm>
          <a:prstGeom prst="rect">
            <a:avLst/>
          </a:prstGeom>
        </p:spPr>
      </p:pic>
    </p:spTree>
    <p:extLst>
      <p:ext uri="{BB962C8B-B14F-4D97-AF65-F5344CB8AC3E}">
        <p14:creationId xmlns:p14="http://schemas.microsoft.com/office/powerpoint/2010/main" val="19683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67508" y="68902"/>
            <a:ext cx="5413828" cy="369332"/>
          </a:xfrm>
          <a:prstGeom prst="rect">
            <a:avLst/>
          </a:prstGeom>
          <a:noFill/>
        </p:spPr>
        <p:txBody>
          <a:bodyPr wrap="square" rtlCol="0">
            <a:spAutoFit/>
          </a:bodyPr>
          <a:lstStyle/>
          <a:p>
            <a:r>
              <a:rPr lang="en-US" dirty="0"/>
              <a:t>Step 1: Determining the location of the piercing point</a:t>
            </a:r>
          </a:p>
        </p:txBody>
      </p:sp>
      <p:sp>
        <p:nvSpPr>
          <p:cNvPr id="9" name="Line 5"/>
          <p:cNvSpPr>
            <a:spLocks noChangeShapeType="1"/>
          </p:cNvSpPr>
          <p:nvPr/>
        </p:nvSpPr>
        <p:spPr bwMode="auto">
          <a:xfrm flipV="1">
            <a:off x="839787" y="706438"/>
            <a:ext cx="1593850" cy="186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839787" y="2568575"/>
            <a:ext cx="3200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H="1" flipV="1">
            <a:off x="2433637" y="706438"/>
            <a:ext cx="1606550" cy="186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1077912" y="1585913"/>
            <a:ext cx="527050"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3551237" y="2001838"/>
            <a:ext cx="465138" cy="7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839787" y="2568575"/>
            <a:ext cx="0" cy="3427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a:off x="2433637" y="706438"/>
            <a:ext cx="0" cy="2924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4040187" y="2568575"/>
            <a:ext cx="0"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4016375" y="2081213"/>
            <a:ext cx="0" cy="3289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839787" y="3630613"/>
            <a:ext cx="1593850" cy="2365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839787" y="5141913"/>
            <a:ext cx="3200400" cy="854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H="1" flipV="1">
            <a:off x="2433637" y="3630613"/>
            <a:ext cx="160655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a:off x="1077912" y="4291013"/>
            <a:ext cx="730250"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a:off x="3667125" y="5241925"/>
            <a:ext cx="349250" cy="128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a:off x="17462" y="3135313"/>
            <a:ext cx="4489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flipV="1">
            <a:off x="4040187" y="4330700"/>
            <a:ext cx="3041650" cy="811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4830762" y="1728788"/>
            <a:ext cx="1211263" cy="4551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V="1">
            <a:off x="4016375" y="4508500"/>
            <a:ext cx="3232150" cy="862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flipV="1">
            <a:off x="2433637" y="2141538"/>
            <a:ext cx="5581650" cy="1489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1077912" y="1585913"/>
            <a:ext cx="0" cy="270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flipV="1">
            <a:off x="1077912" y="2522538"/>
            <a:ext cx="6632575" cy="1768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p:nvSpPr>
        <p:spPr bwMode="auto">
          <a:xfrm>
            <a:off x="7394575" y="1997075"/>
            <a:ext cx="141288" cy="506413"/>
          </a:xfrm>
          <a:custGeom>
            <a:avLst/>
            <a:gdLst>
              <a:gd name="T0" fmla="*/ 180 w 180"/>
              <a:gd name="T1" fmla="*/ 637 h 637"/>
              <a:gd name="T2" fmla="*/ 163 w 180"/>
              <a:gd name="T3" fmla="*/ 543 h 637"/>
              <a:gd name="T4" fmla="*/ 143 w 180"/>
              <a:gd name="T5" fmla="*/ 451 h 637"/>
              <a:gd name="T6" fmla="*/ 120 w 180"/>
              <a:gd name="T7" fmla="*/ 359 h 637"/>
              <a:gd name="T8" fmla="*/ 95 w 180"/>
              <a:gd name="T9" fmla="*/ 268 h 637"/>
              <a:gd name="T10" fmla="*/ 66 w 180"/>
              <a:gd name="T11" fmla="*/ 177 h 637"/>
              <a:gd name="T12" fmla="*/ 34 w 180"/>
              <a:gd name="T13" fmla="*/ 88 h 637"/>
              <a:gd name="T14" fmla="*/ 0 w 180"/>
              <a:gd name="T15" fmla="*/ 0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637">
                <a:moveTo>
                  <a:pt x="180" y="637"/>
                </a:moveTo>
                <a:lnTo>
                  <a:pt x="163" y="543"/>
                </a:lnTo>
                <a:lnTo>
                  <a:pt x="143" y="451"/>
                </a:lnTo>
                <a:lnTo>
                  <a:pt x="120" y="359"/>
                </a:lnTo>
                <a:lnTo>
                  <a:pt x="95" y="268"/>
                </a:lnTo>
                <a:lnTo>
                  <a:pt x="66" y="177"/>
                </a:lnTo>
                <a:lnTo>
                  <a:pt x="34" y="8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p:nvSpPr>
        <p:spPr bwMode="auto">
          <a:xfrm>
            <a:off x="6021387" y="4313238"/>
            <a:ext cx="169863" cy="406400"/>
          </a:xfrm>
          <a:custGeom>
            <a:avLst/>
            <a:gdLst>
              <a:gd name="T0" fmla="*/ 215 w 215"/>
              <a:gd name="T1" fmla="*/ 512 h 512"/>
              <a:gd name="T2" fmla="*/ 214 w 215"/>
              <a:gd name="T3" fmla="*/ 468 h 512"/>
              <a:gd name="T4" fmla="*/ 210 w 215"/>
              <a:gd name="T5" fmla="*/ 424 h 512"/>
              <a:gd name="T6" fmla="*/ 203 w 215"/>
              <a:gd name="T7" fmla="*/ 381 h 512"/>
              <a:gd name="T8" fmla="*/ 193 w 215"/>
              <a:gd name="T9" fmla="*/ 338 h 512"/>
              <a:gd name="T10" fmla="*/ 181 w 215"/>
              <a:gd name="T11" fmla="*/ 295 h 512"/>
              <a:gd name="T12" fmla="*/ 167 w 215"/>
              <a:gd name="T13" fmla="*/ 254 h 512"/>
              <a:gd name="T14" fmla="*/ 150 w 215"/>
              <a:gd name="T15" fmla="*/ 214 h 512"/>
              <a:gd name="T16" fmla="*/ 131 w 215"/>
              <a:gd name="T17" fmla="*/ 175 h 512"/>
              <a:gd name="T18" fmla="*/ 109 w 215"/>
              <a:gd name="T19" fmla="*/ 137 h 512"/>
              <a:gd name="T20" fmla="*/ 85 w 215"/>
              <a:gd name="T21" fmla="*/ 100 h 512"/>
              <a:gd name="T22" fmla="*/ 59 w 215"/>
              <a:gd name="T23" fmla="*/ 65 h 512"/>
              <a:gd name="T24" fmla="*/ 30 w 215"/>
              <a:gd name="T25" fmla="*/ 32 h 512"/>
              <a:gd name="T26" fmla="*/ 0 w 215"/>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512">
                <a:moveTo>
                  <a:pt x="215" y="512"/>
                </a:moveTo>
                <a:lnTo>
                  <a:pt x="214" y="468"/>
                </a:lnTo>
                <a:lnTo>
                  <a:pt x="210" y="424"/>
                </a:lnTo>
                <a:lnTo>
                  <a:pt x="203" y="381"/>
                </a:lnTo>
                <a:lnTo>
                  <a:pt x="193" y="338"/>
                </a:lnTo>
                <a:lnTo>
                  <a:pt x="181" y="295"/>
                </a:lnTo>
                <a:lnTo>
                  <a:pt x="167" y="254"/>
                </a:lnTo>
                <a:lnTo>
                  <a:pt x="150" y="214"/>
                </a:lnTo>
                <a:lnTo>
                  <a:pt x="131" y="175"/>
                </a:lnTo>
                <a:lnTo>
                  <a:pt x="109" y="137"/>
                </a:lnTo>
                <a:lnTo>
                  <a:pt x="85" y="100"/>
                </a:lnTo>
                <a:lnTo>
                  <a:pt x="59" y="65"/>
                </a:lnTo>
                <a:lnTo>
                  <a:pt x="30" y="3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p:nvSpPr>
        <p:spPr bwMode="auto">
          <a:xfrm>
            <a:off x="6627812" y="2544763"/>
            <a:ext cx="133350" cy="496888"/>
          </a:xfrm>
          <a:custGeom>
            <a:avLst/>
            <a:gdLst>
              <a:gd name="T0" fmla="*/ 167 w 167"/>
              <a:gd name="T1" fmla="*/ 626 h 626"/>
              <a:gd name="T2" fmla="*/ 158 w 167"/>
              <a:gd name="T3" fmla="*/ 554 h 626"/>
              <a:gd name="T4" fmla="*/ 148 w 167"/>
              <a:gd name="T5" fmla="*/ 483 h 626"/>
              <a:gd name="T6" fmla="*/ 134 w 167"/>
              <a:gd name="T7" fmla="*/ 412 h 626"/>
              <a:gd name="T8" fmla="*/ 118 w 167"/>
              <a:gd name="T9" fmla="*/ 342 h 626"/>
              <a:gd name="T10" fmla="*/ 100 w 167"/>
              <a:gd name="T11" fmla="*/ 271 h 626"/>
              <a:gd name="T12" fmla="*/ 79 w 167"/>
              <a:gd name="T13" fmla="*/ 202 h 626"/>
              <a:gd name="T14" fmla="*/ 55 w 167"/>
              <a:gd name="T15" fmla="*/ 134 h 626"/>
              <a:gd name="T16" fmla="*/ 29 w 167"/>
              <a:gd name="T17" fmla="*/ 67 h 626"/>
              <a:gd name="T18" fmla="*/ 0 w 167"/>
              <a:gd name="T1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626">
                <a:moveTo>
                  <a:pt x="167" y="626"/>
                </a:moveTo>
                <a:lnTo>
                  <a:pt x="158" y="554"/>
                </a:lnTo>
                <a:lnTo>
                  <a:pt x="148" y="483"/>
                </a:lnTo>
                <a:lnTo>
                  <a:pt x="134" y="412"/>
                </a:lnTo>
                <a:lnTo>
                  <a:pt x="118" y="342"/>
                </a:lnTo>
                <a:lnTo>
                  <a:pt x="100" y="271"/>
                </a:lnTo>
                <a:lnTo>
                  <a:pt x="79" y="202"/>
                </a:lnTo>
                <a:lnTo>
                  <a:pt x="55" y="134"/>
                </a:lnTo>
                <a:lnTo>
                  <a:pt x="29" y="6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p:nvSpPr>
        <p:spPr bwMode="auto">
          <a:xfrm>
            <a:off x="6659562" y="4532313"/>
            <a:ext cx="74613" cy="323850"/>
          </a:xfrm>
          <a:custGeom>
            <a:avLst/>
            <a:gdLst>
              <a:gd name="T0" fmla="*/ 93 w 93"/>
              <a:gd name="T1" fmla="*/ 408 h 408"/>
              <a:gd name="T2" fmla="*/ 88 w 93"/>
              <a:gd name="T3" fmla="*/ 348 h 408"/>
              <a:gd name="T4" fmla="*/ 80 w 93"/>
              <a:gd name="T5" fmla="*/ 289 h 408"/>
              <a:gd name="T6" fmla="*/ 69 w 93"/>
              <a:gd name="T7" fmla="*/ 230 h 408"/>
              <a:gd name="T8" fmla="*/ 56 w 93"/>
              <a:gd name="T9" fmla="*/ 171 h 408"/>
              <a:gd name="T10" fmla="*/ 40 w 93"/>
              <a:gd name="T11" fmla="*/ 114 h 408"/>
              <a:gd name="T12" fmla="*/ 21 w 93"/>
              <a:gd name="T13" fmla="*/ 56 h 408"/>
              <a:gd name="T14" fmla="*/ 0 w 93"/>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08">
                <a:moveTo>
                  <a:pt x="93" y="408"/>
                </a:moveTo>
                <a:lnTo>
                  <a:pt x="88" y="348"/>
                </a:lnTo>
                <a:lnTo>
                  <a:pt x="80" y="289"/>
                </a:lnTo>
                <a:lnTo>
                  <a:pt x="69" y="230"/>
                </a:lnTo>
                <a:lnTo>
                  <a:pt x="56" y="171"/>
                </a:lnTo>
                <a:lnTo>
                  <a:pt x="40" y="114"/>
                </a:lnTo>
                <a:lnTo>
                  <a:pt x="21" y="5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flipV="1">
            <a:off x="6173787" y="2281238"/>
            <a:ext cx="1314450" cy="2292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flipV="1">
            <a:off x="6700837" y="2787650"/>
            <a:ext cx="14288" cy="1866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1604962" y="1674813"/>
            <a:ext cx="1946275" cy="327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1808162" y="4559300"/>
            <a:ext cx="1858963" cy="682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H="1">
            <a:off x="2422525" y="3641725"/>
            <a:ext cx="4286250" cy="114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V="1">
            <a:off x="2422525" y="1746250"/>
            <a:ext cx="0" cy="3038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75432" y="3164267"/>
            <a:ext cx="639762" cy="369332"/>
          </a:xfrm>
          <a:prstGeom prst="rect">
            <a:avLst/>
          </a:prstGeom>
          <a:noFill/>
        </p:spPr>
        <p:txBody>
          <a:bodyPr wrap="square" rtlCol="0">
            <a:spAutoFit/>
          </a:bodyPr>
          <a:lstStyle/>
          <a:p>
            <a:pPr algn="ctr"/>
            <a:r>
              <a:rPr lang="en-US" dirty="0"/>
              <a:t>VP</a:t>
            </a:r>
          </a:p>
        </p:txBody>
      </p:sp>
      <p:sp>
        <p:nvSpPr>
          <p:cNvPr id="45" name="TextBox 44"/>
          <p:cNvSpPr txBox="1"/>
          <p:nvPr/>
        </p:nvSpPr>
        <p:spPr>
          <a:xfrm>
            <a:off x="-56356" y="2753797"/>
            <a:ext cx="639762" cy="369332"/>
          </a:xfrm>
          <a:prstGeom prst="rect">
            <a:avLst/>
          </a:prstGeom>
          <a:noFill/>
        </p:spPr>
        <p:txBody>
          <a:bodyPr wrap="square" rtlCol="0">
            <a:spAutoFit/>
          </a:bodyPr>
          <a:lstStyle/>
          <a:p>
            <a:pPr algn="ctr"/>
            <a:r>
              <a:rPr lang="en-US" dirty="0"/>
              <a:t>HP</a:t>
            </a:r>
          </a:p>
        </p:txBody>
      </p:sp>
      <p:sp>
        <p:nvSpPr>
          <p:cNvPr id="46" name="TextBox 45"/>
          <p:cNvSpPr txBox="1"/>
          <p:nvPr/>
        </p:nvSpPr>
        <p:spPr>
          <a:xfrm rot="4600647">
            <a:off x="5361455" y="5849574"/>
            <a:ext cx="639762" cy="369332"/>
          </a:xfrm>
          <a:prstGeom prst="rect">
            <a:avLst/>
          </a:prstGeom>
          <a:noFill/>
        </p:spPr>
        <p:txBody>
          <a:bodyPr wrap="square" rtlCol="0">
            <a:spAutoFit/>
          </a:bodyPr>
          <a:lstStyle/>
          <a:p>
            <a:pPr algn="ctr"/>
            <a:r>
              <a:rPr lang="en-US" dirty="0"/>
              <a:t>VP</a:t>
            </a:r>
          </a:p>
        </p:txBody>
      </p:sp>
      <p:sp>
        <p:nvSpPr>
          <p:cNvPr id="47" name="TextBox 46"/>
          <p:cNvSpPr txBox="1"/>
          <p:nvPr/>
        </p:nvSpPr>
        <p:spPr>
          <a:xfrm rot="4600647">
            <a:off x="5853906" y="5690595"/>
            <a:ext cx="639762" cy="369332"/>
          </a:xfrm>
          <a:prstGeom prst="rect">
            <a:avLst/>
          </a:prstGeom>
          <a:noFill/>
        </p:spPr>
        <p:txBody>
          <a:bodyPr wrap="square" rtlCol="0">
            <a:spAutoFit/>
          </a:bodyPr>
          <a:lstStyle/>
          <a:p>
            <a:pPr algn="ctr"/>
            <a:r>
              <a:rPr lang="en-US" dirty="0"/>
              <a:t>AP1</a:t>
            </a:r>
          </a:p>
        </p:txBody>
      </p:sp>
      <p:sp>
        <p:nvSpPr>
          <p:cNvPr id="48" name="TextBox 47"/>
          <p:cNvSpPr txBox="1"/>
          <p:nvPr/>
        </p:nvSpPr>
        <p:spPr>
          <a:xfrm>
            <a:off x="537695" y="2347292"/>
            <a:ext cx="331195" cy="369332"/>
          </a:xfrm>
          <a:prstGeom prst="rect">
            <a:avLst/>
          </a:prstGeom>
          <a:noFill/>
        </p:spPr>
        <p:txBody>
          <a:bodyPr wrap="square" rtlCol="0">
            <a:spAutoFit/>
          </a:bodyPr>
          <a:lstStyle/>
          <a:p>
            <a:pPr algn="ctr"/>
            <a:r>
              <a:rPr lang="en-US" dirty="0"/>
              <a:t>a</a:t>
            </a:r>
          </a:p>
        </p:txBody>
      </p:sp>
      <p:sp>
        <p:nvSpPr>
          <p:cNvPr id="49" name="TextBox 48"/>
          <p:cNvSpPr txBox="1"/>
          <p:nvPr/>
        </p:nvSpPr>
        <p:spPr>
          <a:xfrm>
            <a:off x="2108792" y="473655"/>
            <a:ext cx="331195" cy="369332"/>
          </a:xfrm>
          <a:prstGeom prst="rect">
            <a:avLst/>
          </a:prstGeom>
          <a:noFill/>
        </p:spPr>
        <p:txBody>
          <a:bodyPr wrap="square" rtlCol="0">
            <a:spAutoFit/>
          </a:bodyPr>
          <a:lstStyle/>
          <a:p>
            <a:pPr algn="ctr"/>
            <a:r>
              <a:rPr lang="en-US" dirty="0"/>
              <a:t>b</a:t>
            </a:r>
          </a:p>
        </p:txBody>
      </p:sp>
      <p:sp>
        <p:nvSpPr>
          <p:cNvPr id="50" name="TextBox 49"/>
          <p:cNvSpPr txBox="1"/>
          <p:nvPr/>
        </p:nvSpPr>
        <p:spPr>
          <a:xfrm>
            <a:off x="4044712" y="2369159"/>
            <a:ext cx="331195" cy="369332"/>
          </a:xfrm>
          <a:prstGeom prst="rect">
            <a:avLst/>
          </a:prstGeom>
          <a:noFill/>
        </p:spPr>
        <p:txBody>
          <a:bodyPr wrap="square" rtlCol="0">
            <a:spAutoFit/>
          </a:bodyPr>
          <a:lstStyle/>
          <a:p>
            <a:pPr algn="ctr"/>
            <a:r>
              <a:rPr lang="en-US" dirty="0"/>
              <a:t>c</a:t>
            </a:r>
          </a:p>
        </p:txBody>
      </p:sp>
      <p:sp>
        <p:nvSpPr>
          <p:cNvPr id="51" name="TextBox 50"/>
          <p:cNvSpPr txBox="1"/>
          <p:nvPr/>
        </p:nvSpPr>
        <p:spPr>
          <a:xfrm>
            <a:off x="537695" y="5983844"/>
            <a:ext cx="527050" cy="369332"/>
          </a:xfrm>
          <a:prstGeom prst="rect">
            <a:avLst/>
          </a:prstGeom>
          <a:noFill/>
        </p:spPr>
        <p:txBody>
          <a:bodyPr wrap="square" rtlCol="0">
            <a:spAutoFit/>
          </a:bodyPr>
          <a:lstStyle/>
          <a:p>
            <a:pPr algn="ctr"/>
            <a:r>
              <a:rPr lang="en-US" dirty="0"/>
              <a:t>a’</a:t>
            </a:r>
          </a:p>
        </p:txBody>
      </p:sp>
      <p:sp>
        <p:nvSpPr>
          <p:cNvPr id="52" name="TextBox 51"/>
          <p:cNvSpPr txBox="1"/>
          <p:nvPr/>
        </p:nvSpPr>
        <p:spPr>
          <a:xfrm>
            <a:off x="1947862" y="3345655"/>
            <a:ext cx="527050" cy="369332"/>
          </a:xfrm>
          <a:prstGeom prst="rect">
            <a:avLst/>
          </a:prstGeom>
          <a:noFill/>
        </p:spPr>
        <p:txBody>
          <a:bodyPr wrap="square" rtlCol="0">
            <a:spAutoFit/>
          </a:bodyPr>
          <a:lstStyle/>
          <a:p>
            <a:pPr algn="ctr"/>
            <a:r>
              <a:rPr lang="en-US" dirty="0"/>
              <a:t>b’</a:t>
            </a:r>
          </a:p>
        </p:txBody>
      </p:sp>
      <p:sp>
        <p:nvSpPr>
          <p:cNvPr id="53" name="TextBox 52"/>
          <p:cNvSpPr txBox="1"/>
          <p:nvPr/>
        </p:nvSpPr>
        <p:spPr>
          <a:xfrm>
            <a:off x="3956050" y="4747358"/>
            <a:ext cx="527050" cy="369332"/>
          </a:xfrm>
          <a:prstGeom prst="rect">
            <a:avLst/>
          </a:prstGeom>
          <a:noFill/>
        </p:spPr>
        <p:txBody>
          <a:bodyPr wrap="square" rtlCol="0">
            <a:spAutoFit/>
          </a:bodyPr>
          <a:lstStyle/>
          <a:p>
            <a:pPr algn="ctr"/>
            <a:r>
              <a:rPr lang="en-US" dirty="0"/>
              <a:t>c’</a:t>
            </a:r>
          </a:p>
        </p:txBody>
      </p:sp>
      <p:sp>
        <p:nvSpPr>
          <p:cNvPr id="54" name="TextBox 53"/>
          <p:cNvSpPr txBox="1"/>
          <p:nvPr/>
        </p:nvSpPr>
        <p:spPr>
          <a:xfrm>
            <a:off x="5339055" y="4112697"/>
            <a:ext cx="1177340" cy="369332"/>
          </a:xfrm>
          <a:prstGeom prst="rect">
            <a:avLst/>
          </a:prstGeom>
          <a:noFill/>
        </p:spPr>
        <p:txBody>
          <a:bodyPr wrap="square" rtlCol="0">
            <a:spAutoFit/>
          </a:bodyPr>
          <a:lstStyle/>
          <a:p>
            <a:pPr algn="ctr"/>
            <a:r>
              <a:rPr lang="en-US" dirty="0"/>
              <a:t>a1, (c1)</a:t>
            </a:r>
          </a:p>
        </p:txBody>
      </p:sp>
      <p:sp>
        <p:nvSpPr>
          <p:cNvPr id="55" name="TextBox 54"/>
          <p:cNvSpPr txBox="1"/>
          <p:nvPr/>
        </p:nvSpPr>
        <p:spPr>
          <a:xfrm>
            <a:off x="7368187" y="1880949"/>
            <a:ext cx="527050" cy="369332"/>
          </a:xfrm>
          <a:prstGeom prst="rect">
            <a:avLst/>
          </a:prstGeom>
          <a:noFill/>
        </p:spPr>
        <p:txBody>
          <a:bodyPr wrap="square" rtlCol="0">
            <a:spAutoFit/>
          </a:bodyPr>
          <a:lstStyle/>
          <a:p>
            <a:pPr algn="ctr"/>
            <a:r>
              <a:rPr lang="en-US" dirty="0"/>
              <a:t>b1</a:t>
            </a:r>
          </a:p>
        </p:txBody>
      </p:sp>
      <p:sp>
        <p:nvSpPr>
          <p:cNvPr id="56" name="TextBox 55"/>
          <p:cNvSpPr txBox="1"/>
          <p:nvPr/>
        </p:nvSpPr>
        <p:spPr>
          <a:xfrm>
            <a:off x="692742" y="1357091"/>
            <a:ext cx="527050" cy="369332"/>
          </a:xfrm>
          <a:prstGeom prst="rect">
            <a:avLst/>
          </a:prstGeom>
          <a:noFill/>
        </p:spPr>
        <p:txBody>
          <a:bodyPr wrap="square" rtlCol="0">
            <a:spAutoFit/>
          </a:bodyPr>
          <a:lstStyle/>
          <a:p>
            <a:pPr algn="ctr"/>
            <a:r>
              <a:rPr lang="en-US" dirty="0"/>
              <a:t>1</a:t>
            </a:r>
          </a:p>
        </p:txBody>
      </p:sp>
      <p:sp>
        <p:nvSpPr>
          <p:cNvPr id="57" name="TextBox 56"/>
          <p:cNvSpPr txBox="1"/>
          <p:nvPr/>
        </p:nvSpPr>
        <p:spPr>
          <a:xfrm>
            <a:off x="3908425" y="1812846"/>
            <a:ext cx="527050" cy="369332"/>
          </a:xfrm>
          <a:prstGeom prst="rect">
            <a:avLst/>
          </a:prstGeom>
          <a:noFill/>
        </p:spPr>
        <p:txBody>
          <a:bodyPr wrap="square" rtlCol="0">
            <a:spAutoFit/>
          </a:bodyPr>
          <a:lstStyle/>
          <a:p>
            <a:pPr algn="ctr"/>
            <a:r>
              <a:rPr lang="en-US" dirty="0"/>
              <a:t>2</a:t>
            </a:r>
          </a:p>
        </p:txBody>
      </p:sp>
      <p:sp>
        <p:nvSpPr>
          <p:cNvPr id="58" name="TextBox 57"/>
          <p:cNvSpPr txBox="1"/>
          <p:nvPr/>
        </p:nvSpPr>
        <p:spPr>
          <a:xfrm>
            <a:off x="3769518" y="5416550"/>
            <a:ext cx="527050" cy="369332"/>
          </a:xfrm>
          <a:prstGeom prst="rect">
            <a:avLst/>
          </a:prstGeom>
          <a:noFill/>
        </p:spPr>
        <p:txBody>
          <a:bodyPr wrap="square" rtlCol="0">
            <a:spAutoFit/>
          </a:bodyPr>
          <a:lstStyle/>
          <a:p>
            <a:pPr algn="ctr"/>
            <a:r>
              <a:rPr lang="en-US" dirty="0"/>
              <a:t>2’</a:t>
            </a:r>
          </a:p>
        </p:txBody>
      </p:sp>
      <p:sp>
        <p:nvSpPr>
          <p:cNvPr id="59" name="TextBox 58"/>
          <p:cNvSpPr txBox="1"/>
          <p:nvPr/>
        </p:nvSpPr>
        <p:spPr>
          <a:xfrm>
            <a:off x="808597" y="4318503"/>
            <a:ext cx="527050" cy="369332"/>
          </a:xfrm>
          <a:prstGeom prst="rect">
            <a:avLst/>
          </a:prstGeom>
          <a:noFill/>
        </p:spPr>
        <p:txBody>
          <a:bodyPr wrap="square" rtlCol="0">
            <a:spAutoFit/>
          </a:bodyPr>
          <a:lstStyle/>
          <a:p>
            <a:pPr algn="ctr"/>
            <a:r>
              <a:rPr lang="en-US" dirty="0"/>
              <a:t>1’</a:t>
            </a:r>
          </a:p>
        </p:txBody>
      </p:sp>
      <p:sp>
        <p:nvSpPr>
          <p:cNvPr id="60" name="TextBox 59"/>
          <p:cNvSpPr txBox="1"/>
          <p:nvPr/>
        </p:nvSpPr>
        <p:spPr>
          <a:xfrm>
            <a:off x="6257874" y="2806463"/>
            <a:ext cx="527050" cy="369332"/>
          </a:xfrm>
          <a:prstGeom prst="rect">
            <a:avLst/>
          </a:prstGeom>
          <a:noFill/>
        </p:spPr>
        <p:txBody>
          <a:bodyPr wrap="square" rtlCol="0">
            <a:spAutoFit/>
          </a:bodyPr>
          <a:lstStyle/>
          <a:p>
            <a:pPr algn="ctr"/>
            <a:r>
              <a:rPr lang="en-US" dirty="0"/>
              <a:t>11</a:t>
            </a:r>
          </a:p>
        </p:txBody>
      </p:sp>
      <p:sp>
        <p:nvSpPr>
          <p:cNvPr id="61" name="TextBox 60"/>
          <p:cNvSpPr txBox="1"/>
          <p:nvPr/>
        </p:nvSpPr>
        <p:spPr>
          <a:xfrm>
            <a:off x="6737206" y="4256319"/>
            <a:ext cx="527050" cy="369332"/>
          </a:xfrm>
          <a:prstGeom prst="rect">
            <a:avLst/>
          </a:prstGeom>
          <a:noFill/>
        </p:spPr>
        <p:txBody>
          <a:bodyPr wrap="square" rtlCol="0">
            <a:spAutoFit/>
          </a:bodyPr>
          <a:lstStyle/>
          <a:p>
            <a:pPr algn="ctr"/>
            <a:r>
              <a:rPr lang="en-US" dirty="0"/>
              <a:t>21</a:t>
            </a:r>
          </a:p>
        </p:txBody>
      </p:sp>
      <p:sp>
        <p:nvSpPr>
          <p:cNvPr id="62" name="TextBox 61"/>
          <p:cNvSpPr txBox="1"/>
          <p:nvPr/>
        </p:nvSpPr>
        <p:spPr>
          <a:xfrm>
            <a:off x="6042025" y="438234"/>
            <a:ext cx="5933665" cy="646331"/>
          </a:xfrm>
          <a:prstGeom prst="rect">
            <a:avLst/>
          </a:prstGeom>
          <a:noFill/>
        </p:spPr>
        <p:txBody>
          <a:bodyPr wrap="square" rtlCol="0">
            <a:spAutoFit/>
          </a:bodyPr>
          <a:lstStyle/>
          <a:p>
            <a:r>
              <a:rPr lang="en-US" dirty="0"/>
              <a:t>At first we obtain the edge view of plane ABC, and simultaneously trace the projection of line 12 while doing so.</a:t>
            </a:r>
          </a:p>
        </p:txBody>
      </p:sp>
      <p:sp>
        <p:nvSpPr>
          <p:cNvPr id="63" name="TextBox 62"/>
          <p:cNvSpPr txBox="1"/>
          <p:nvPr/>
        </p:nvSpPr>
        <p:spPr>
          <a:xfrm>
            <a:off x="8391832" y="1674813"/>
            <a:ext cx="3583858" cy="923330"/>
          </a:xfrm>
          <a:prstGeom prst="rect">
            <a:avLst/>
          </a:prstGeom>
          <a:noFill/>
        </p:spPr>
        <p:txBody>
          <a:bodyPr wrap="square" rtlCol="0">
            <a:spAutoFit/>
          </a:bodyPr>
          <a:lstStyle/>
          <a:p>
            <a:r>
              <a:rPr lang="en-US" dirty="0"/>
              <a:t>When we obtain the edge view of plane ABC, we also obtain the piercing point Z.</a:t>
            </a:r>
          </a:p>
        </p:txBody>
      </p:sp>
      <p:sp>
        <p:nvSpPr>
          <p:cNvPr id="64" name="TextBox 63"/>
          <p:cNvSpPr txBox="1"/>
          <p:nvPr/>
        </p:nvSpPr>
        <p:spPr>
          <a:xfrm>
            <a:off x="2173927" y="1457246"/>
            <a:ext cx="320675" cy="369332"/>
          </a:xfrm>
          <a:prstGeom prst="rect">
            <a:avLst/>
          </a:prstGeom>
          <a:noFill/>
        </p:spPr>
        <p:txBody>
          <a:bodyPr wrap="square" rtlCol="0">
            <a:spAutoFit/>
          </a:bodyPr>
          <a:lstStyle/>
          <a:p>
            <a:r>
              <a:rPr lang="en-US" dirty="0"/>
              <a:t>z</a:t>
            </a:r>
          </a:p>
        </p:txBody>
      </p:sp>
      <p:sp>
        <p:nvSpPr>
          <p:cNvPr id="65" name="TextBox 64"/>
          <p:cNvSpPr txBox="1"/>
          <p:nvPr/>
        </p:nvSpPr>
        <p:spPr>
          <a:xfrm>
            <a:off x="2138364" y="4766042"/>
            <a:ext cx="412749" cy="369332"/>
          </a:xfrm>
          <a:prstGeom prst="rect">
            <a:avLst/>
          </a:prstGeom>
          <a:noFill/>
        </p:spPr>
        <p:txBody>
          <a:bodyPr wrap="square" rtlCol="0">
            <a:spAutoFit/>
          </a:bodyPr>
          <a:lstStyle/>
          <a:p>
            <a:r>
              <a:rPr lang="en-US" dirty="0"/>
              <a:t>z’</a:t>
            </a:r>
          </a:p>
        </p:txBody>
      </p:sp>
      <p:sp>
        <p:nvSpPr>
          <p:cNvPr id="66" name="TextBox 65"/>
          <p:cNvSpPr txBox="1"/>
          <p:nvPr/>
        </p:nvSpPr>
        <p:spPr>
          <a:xfrm>
            <a:off x="6734124" y="3445947"/>
            <a:ext cx="438201" cy="369332"/>
          </a:xfrm>
          <a:prstGeom prst="rect">
            <a:avLst/>
          </a:prstGeom>
          <a:noFill/>
        </p:spPr>
        <p:txBody>
          <a:bodyPr wrap="square" rtlCol="0">
            <a:spAutoFit/>
          </a:bodyPr>
          <a:lstStyle/>
          <a:p>
            <a:r>
              <a:rPr lang="en-US" dirty="0"/>
              <a:t>z1</a:t>
            </a:r>
          </a:p>
        </p:txBody>
      </p:sp>
      <p:sp>
        <p:nvSpPr>
          <p:cNvPr id="67" name="TextBox 66"/>
          <p:cNvSpPr txBox="1"/>
          <p:nvPr/>
        </p:nvSpPr>
        <p:spPr>
          <a:xfrm>
            <a:off x="8568813" y="3345655"/>
            <a:ext cx="3200400" cy="1477328"/>
          </a:xfrm>
          <a:prstGeom prst="rect">
            <a:avLst/>
          </a:prstGeom>
          <a:noFill/>
        </p:spPr>
        <p:txBody>
          <a:bodyPr wrap="square" rtlCol="0">
            <a:spAutoFit/>
          </a:bodyPr>
          <a:lstStyle/>
          <a:p>
            <a:r>
              <a:rPr lang="en-US" dirty="0"/>
              <a:t>Then we draw projectors backwards to obtain the piercing point, that is, find the intersection point between the projector of Z and line 12.</a:t>
            </a:r>
          </a:p>
        </p:txBody>
      </p:sp>
      <p:sp>
        <p:nvSpPr>
          <p:cNvPr id="68" name="Oval 67"/>
          <p:cNvSpPr/>
          <p:nvPr/>
        </p:nvSpPr>
        <p:spPr>
          <a:xfrm>
            <a:off x="2399665" y="1787398"/>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395783" y="476520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96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up)">
                                      <p:cBhvr>
                                        <p:cTn id="14" dur="1000"/>
                                        <p:tgtEl>
                                          <p:spTgt spid="3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1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100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1000"/>
                                        <p:tgtEl>
                                          <p:spTgt spid="2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1000"/>
                                        <p:tgtEl>
                                          <p:spTgt spid="29"/>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1000"/>
                                        <p:tgtEl>
                                          <p:spTgt spid="24"/>
                                        </p:tgtEl>
                                      </p:cBhvr>
                                    </p:animEffect>
                                  </p:childTnLst>
                                </p:cTn>
                              </p:par>
                            </p:childTnLst>
                          </p:cTn>
                        </p:par>
                        <p:par>
                          <p:cTn id="45" fill="hold">
                            <p:stCondLst>
                              <p:cond delay="3000"/>
                            </p:stCondLst>
                            <p:childTnLst>
                              <p:par>
                                <p:cTn id="46" presetID="22" presetClass="entr" presetSubtype="4"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10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1000"/>
                                        <p:tgtEl>
                                          <p:spTgt spid="30"/>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1000"/>
                                        <p:tgtEl>
                                          <p:spTgt spid="32"/>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1000"/>
                                        <p:tgtEl>
                                          <p:spTgt spid="31"/>
                                        </p:tgtEl>
                                      </p:cBhvr>
                                    </p:animEffect>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1000"/>
                                        <p:tgtEl>
                                          <p:spTgt spid="3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10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up)">
                                      <p:cBhvr>
                                        <p:cTn id="93" dur="10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1000"/>
                                        <p:tgtEl>
                                          <p:spTgt spid="63"/>
                                        </p:tgtEl>
                                      </p:cBhvr>
                                    </p:animEffect>
                                    <p:anim calcmode="lin" valueType="num">
                                      <p:cBhvr>
                                        <p:cTn id="99" dur="1000" fill="hold"/>
                                        <p:tgtEl>
                                          <p:spTgt spid="63"/>
                                        </p:tgtEl>
                                        <p:attrNameLst>
                                          <p:attrName>ppt_x</p:attrName>
                                        </p:attrNameLst>
                                      </p:cBhvr>
                                      <p:tavLst>
                                        <p:tav tm="0">
                                          <p:val>
                                            <p:strVal val="#ppt_x"/>
                                          </p:val>
                                        </p:tav>
                                        <p:tav tm="100000">
                                          <p:val>
                                            <p:strVal val="#ppt_x"/>
                                          </p:val>
                                        </p:tav>
                                      </p:tavLst>
                                    </p:anim>
                                    <p:anim calcmode="lin" valueType="num">
                                      <p:cBhvr>
                                        <p:cTn id="10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1000"/>
                                        <p:tgtEl>
                                          <p:spTgt spid="67"/>
                                        </p:tgtEl>
                                      </p:cBhvr>
                                    </p:animEffect>
                                    <p:anim calcmode="lin" valueType="num">
                                      <p:cBhvr>
                                        <p:cTn id="111" dur="1000" fill="hold"/>
                                        <p:tgtEl>
                                          <p:spTgt spid="67"/>
                                        </p:tgtEl>
                                        <p:attrNameLst>
                                          <p:attrName>ppt_x</p:attrName>
                                        </p:attrNameLst>
                                      </p:cBhvr>
                                      <p:tavLst>
                                        <p:tav tm="0">
                                          <p:val>
                                            <p:strVal val="#ppt_x"/>
                                          </p:val>
                                        </p:tav>
                                        <p:tav tm="100000">
                                          <p:val>
                                            <p:strVal val="#ppt_x"/>
                                          </p:val>
                                        </p:tav>
                                      </p:tavLst>
                                    </p:anim>
                                    <p:anim calcmode="lin" valueType="num">
                                      <p:cBhvr>
                                        <p:cTn id="1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10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down)">
                                      <p:cBhvr>
                                        <p:cTn id="131" dur="10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fade">
                                      <p:cBhvr>
                                        <p:cTn id="14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6" grpId="0"/>
      <p:bldP spid="47" grpId="0"/>
      <p:bldP spid="54" grpId="0"/>
      <p:bldP spid="55" grpId="0"/>
      <p:bldP spid="60" grpId="0"/>
      <p:bldP spid="61" grpId="0"/>
      <p:bldP spid="62" grpId="0"/>
      <p:bldP spid="63" grpId="0"/>
      <p:bldP spid="64" grpId="0"/>
      <p:bldP spid="65" grpId="0"/>
      <p:bldP spid="66" grpId="0"/>
      <p:bldP spid="67" grpId="0"/>
      <p:bldP spid="68" grpId="0" animBg="1"/>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90286" y="275771"/>
            <a:ext cx="5413828" cy="369332"/>
          </a:xfrm>
          <a:prstGeom prst="rect">
            <a:avLst/>
          </a:prstGeom>
          <a:noFill/>
        </p:spPr>
        <p:txBody>
          <a:bodyPr wrap="square" rtlCol="0">
            <a:spAutoFit/>
          </a:bodyPr>
          <a:lstStyle/>
          <a:p>
            <a:r>
              <a:rPr lang="en-US" dirty="0"/>
              <a:t>Step 2: Test of visibility of various segments of the line</a:t>
            </a:r>
          </a:p>
        </p:txBody>
      </p:sp>
      <p:sp>
        <p:nvSpPr>
          <p:cNvPr id="7" name="Line 5"/>
          <p:cNvSpPr>
            <a:spLocks noChangeShapeType="1"/>
          </p:cNvSpPr>
          <p:nvPr/>
        </p:nvSpPr>
        <p:spPr bwMode="auto">
          <a:xfrm flipV="1">
            <a:off x="762000" y="996950"/>
            <a:ext cx="1300163"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762000" y="2605088"/>
            <a:ext cx="2608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H="1" flipV="1">
            <a:off x="2062163" y="996950"/>
            <a:ext cx="1308100"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957263" y="1755775"/>
            <a:ext cx="430213"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971800" y="2114550"/>
            <a:ext cx="379413" cy="68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762000" y="2605088"/>
            <a:ext cx="0" cy="2959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2062163" y="996950"/>
            <a:ext cx="0" cy="252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3370263" y="2605088"/>
            <a:ext cx="0" cy="222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351213" y="2182813"/>
            <a:ext cx="0"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a:off x="762000" y="3521075"/>
            <a:ext cx="1300163" cy="204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762000" y="4826000"/>
            <a:ext cx="2608263"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flipV="1">
            <a:off x="2062163" y="3521075"/>
            <a:ext cx="1308100" cy="130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957263" y="4090988"/>
            <a:ext cx="593725"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067050" y="4911725"/>
            <a:ext cx="284163"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92075" y="3094038"/>
            <a:ext cx="3657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3370263" y="4125913"/>
            <a:ext cx="2479675" cy="70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014788" y="1878013"/>
            <a:ext cx="987425" cy="3930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3351213" y="4278313"/>
            <a:ext cx="26336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2062163" y="2235200"/>
            <a:ext cx="4548188" cy="128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957263" y="1755775"/>
            <a:ext cx="0" cy="2335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957263" y="2563813"/>
            <a:ext cx="5403850" cy="1527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6103938" y="2111375"/>
            <a:ext cx="115888" cy="436563"/>
          </a:xfrm>
          <a:custGeom>
            <a:avLst/>
            <a:gdLst>
              <a:gd name="T0" fmla="*/ 220 w 220"/>
              <a:gd name="T1" fmla="*/ 825 h 825"/>
              <a:gd name="T2" fmla="*/ 199 w 220"/>
              <a:gd name="T3" fmla="*/ 704 h 825"/>
              <a:gd name="T4" fmla="*/ 174 w 220"/>
              <a:gd name="T5" fmla="*/ 584 h 825"/>
              <a:gd name="T6" fmla="*/ 146 w 220"/>
              <a:gd name="T7" fmla="*/ 465 h 825"/>
              <a:gd name="T8" fmla="*/ 115 w 220"/>
              <a:gd name="T9" fmla="*/ 347 h 825"/>
              <a:gd name="T10" fmla="*/ 80 w 220"/>
              <a:gd name="T11" fmla="*/ 230 h 825"/>
              <a:gd name="T12" fmla="*/ 42 w 220"/>
              <a:gd name="T13" fmla="*/ 114 h 825"/>
              <a:gd name="T14" fmla="*/ 0 w 220"/>
              <a:gd name="T15" fmla="*/ 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825">
                <a:moveTo>
                  <a:pt x="220" y="825"/>
                </a:moveTo>
                <a:lnTo>
                  <a:pt x="199" y="704"/>
                </a:lnTo>
                <a:lnTo>
                  <a:pt x="174" y="584"/>
                </a:lnTo>
                <a:lnTo>
                  <a:pt x="146" y="465"/>
                </a:lnTo>
                <a:lnTo>
                  <a:pt x="115" y="347"/>
                </a:lnTo>
                <a:lnTo>
                  <a:pt x="80" y="230"/>
                </a:lnTo>
                <a:lnTo>
                  <a:pt x="42" y="11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4984750" y="4111625"/>
            <a:ext cx="139700" cy="350838"/>
          </a:xfrm>
          <a:custGeom>
            <a:avLst/>
            <a:gdLst>
              <a:gd name="T0" fmla="*/ 263 w 263"/>
              <a:gd name="T1" fmla="*/ 663 h 663"/>
              <a:gd name="T2" fmla="*/ 261 w 263"/>
              <a:gd name="T3" fmla="*/ 606 h 663"/>
              <a:gd name="T4" fmla="*/ 257 w 263"/>
              <a:gd name="T5" fmla="*/ 549 h 663"/>
              <a:gd name="T6" fmla="*/ 248 w 263"/>
              <a:gd name="T7" fmla="*/ 493 h 663"/>
              <a:gd name="T8" fmla="*/ 237 w 263"/>
              <a:gd name="T9" fmla="*/ 437 h 663"/>
              <a:gd name="T10" fmla="*/ 222 w 263"/>
              <a:gd name="T11" fmla="*/ 383 h 663"/>
              <a:gd name="T12" fmla="*/ 205 w 263"/>
              <a:gd name="T13" fmla="*/ 329 h 663"/>
              <a:gd name="T14" fmla="*/ 184 w 263"/>
              <a:gd name="T15" fmla="*/ 278 h 663"/>
              <a:gd name="T16" fmla="*/ 161 w 263"/>
              <a:gd name="T17" fmla="*/ 227 h 663"/>
              <a:gd name="T18" fmla="*/ 134 w 263"/>
              <a:gd name="T19" fmla="*/ 178 h 663"/>
              <a:gd name="T20" fmla="*/ 105 w 263"/>
              <a:gd name="T21" fmla="*/ 130 h 663"/>
              <a:gd name="T22" fmla="*/ 73 w 263"/>
              <a:gd name="T23" fmla="*/ 84 h 663"/>
              <a:gd name="T24" fmla="*/ 37 w 263"/>
              <a:gd name="T25" fmla="*/ 41 h 663"/>
              <a:gd name="T26" fmla="*/ 0 w 263"/>
              <a:gd name="T27"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63" y="663"/>
                </a:moveTo>
                <a:lnTo>
                  <a:pt x="261" y="606"/>
                </a:lnTo>
                <a:lnTo>
                  <a:pt x="257" y="549"/>
                </a:lnTo>
                <a:lnTo>
                  <a:pt x="248" y="493"/>
                </a:lnTo>
                <a:lnTo>
                  <a:pt x="237" y="437"/>
                </a:lnTo>
                <a:lnTo>
                  <a:pt x="222" y="383"/>
                </a:lnTo>
                <a:lnTo>
                  <a:pt x="205" y="329"/>
                </a:lnTo>
                <a:lnTo>
                  <a:pt x="184" y="278"/>
                </a:lnTo>
                <a:lnTo>
                  <a:pt x="161" y="227"/>
                </a:lnTo>
                <a:lnTo>
                  <a:pt x="134" y="178"/>
                </a:lnTo>
                <a:lnTo>
                  <a:pt x="105" y="130"/>
                </a:lnTo>
                <a:lnTo>
                  <a:pt x="73" y="84"/>
                </a:lnTo>
                <a:lnTo>
                  <a:pt x="37"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5478463" y="2582863"/>
            <a:ext cx="109538" cy="430213"/>
          </a:xfrm>
          <a:custGeom>
            <a:avLst/>
            <a:gdLst>
              <a:gd name="T0" fmla="*/ 205 w 205"/>
              <a:gd name="T1" fmla="*/ 812 h 812"/>
              <a:gd name="T2" fmla="*/ 194 w 205"/>
              <a:gd name="T3" fmla="*/ 718 h 812"/>
              <a:gd name="T4" fmla="*/ 182 w 205"/>
              <a:gd name="T5" fmla="*/ 626 h 812"/>
              <a:gd name="T6" fmla="*/ 164 w 205"/>
              <a:gd name="T7" fmla="*/ 534 h 812"/>
              <a:gd name="T8" fmla="*/ 145 w 205"/>
              <a:gd name="T9" fmla="*/ 443 h 812"/>
              <a:gd name="T10" fmla="*/ 123 w 205"/>
              <a:gd name="T11" fmla="*/ 352 h 812"/>
              <a:gd name="T12" fmla="*/ 97 w 205"/>
              <a:gd name="T13" fmla="*/ 262 h 812"/>
              <a:gd name="T14" fmla="*/ 68 w 205"/>
              <a:gd name="T15" fmla="*/ 174 h 812"/>
              <a:gd name="T16" fmla="*/ 36 w 205"/>
              <a:gd name="T17" fmla="*/ 87 h 812"/>
              <a:gd name="T18" fmla="*/ 0 w 205"/>
              <a:gd name="T19"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12">
                <a:moveTo>
                  <a:pt x="205" y="812"/>
                </a:moveTo>
                <a:lnTo>
                  <a:pt x="194" y="718"/>
                </a:lnTo>
                <a:lnTo>
                  <a:pt x="182" y="626"/>
                </a:lnTo>
                <a:lnTo>
                  <a:pt x="164" y="534"/>
                </a:lnTo>
                <a:lnTo>
                  <a:pt x="145" y="443"/>
                </a:lnTo>
                <a:lnTo>
                  <a:pt x="123" y="352"/>
                </a:lnTo>
                <a:lnTo>
                  <a:pt x="97" y="262"/>
                </a:lnTo>
                <a:lnTo>
                  <a:pt x="68" y="174"/>
                </a:lnTo>
                <a:lnTo>
                  <a:pt x="36" y="8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505450" y="4298950"/>
            <a:ext cx="60325" cy="279400"/>
          </a:xfrm>
          <a:custGeom>
            <a:avLst/>
            <a:gdLst>
              <a:gd name="T0" fmla="*/ 114 w 114"/>
              <a:gd name="T1" fmla="*/ 529 h 529"/>
              <a:gd name="T2" fmla="*/ 108 w 114"/>
              <a:gd name="T3" fmla="*/ 451 h 529"/>
              <a:gd name="T4" fmla="*/ 98 w 114"/>
              <a:gd name="T5" fmla="*/ 374 h 529"/>
              <a:gd name="T6" fmla="*/ 85 w 114"/>
              <a:gd name="T7" fmla="*/ 298 h 529"/>
              <a:gd name="T8" fmla="*/ 69 w 114"/>
              <a:gd name="T9" fmla="*/ 221 h 529"/>
              <a:gd name="T10" fmla="*/ 49 w 114"/>
              <a:gd name="T11" fmla="*/ 147 h 529"/>
              <a:gd name="T12" fmla="*/ 26 w 114"/>
              <a:gd name="T13" fmla="*/ 73 h 529"/>
              <a:gd name="T14" fmla="*/ 0 w 114"/>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29">
                <a:moveTo>
                  <a:pt x="114" y="529"/>
                </a:moveTo>
                <a:lnTo>
                  <a:pt x="108" y="451"/>
                </a:lnTo>
                <a:lnTo>
                  <a:pt x="98" y="374"/>
                </a:lnTo>
                <a:lnTo>
                  <a:pt x="85" y="298"/>
                </a:lnTo>
                <a:lnTo>
                  <a:pt x="69" y="221"/>
                </a:lnTo>
                <a:lnTo>
                  <a:pt x="49" y="147"/>
                </a:lnTo>
                <a:lnTo>
                  <a:pt x="26" y="7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5108575" y="2357438"/>
            <a:ext cx="1071563" cy="197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5538788" y="2792413"/>
            <a:ext cx="11113" cy="161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1387475" y="1831975"/>
            <a:ext cx="1584325" cy="28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1550988" y="4322763"/>
            <a:ext cx="1516063" cy="588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2052638" y="3530600"/>
            <a:ext cx="3492500"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2052638" y="1893888"/>
            <a:ext cx="0" cy="2624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1550988" y="1616353"/>
            <a:ext cx="0" cy="270641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3067050" y="2074864"/>
            <a:ext cx="0" cy="283686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762" y="199571"/>
            <a:ext cx="5023757" cy="4417673"/>
          </a:xfrm>
          <a:prstGeom prst="rect">
            <a:avLst/>
          </a:prstGeom>
        </p:spPr>
      </p:pic>
      <p:sp>
        <p:nvSpPr>
          <p:cNvPr id="43" name="TextBox 42"/>
          <p:cNvSpPr txBox="1"/>
          <p:nvPr/>
        </p:nvSpPr>
        <p:spPr>
          <a:xfrm>
            <a:off x="-56356" y="2753797"/>
            <a:ext cx="639762" cy="369332"/>
          </a:xfrm>
          <a:prstGeom prst="rect">
            <a:avLst/>
          </a:prstGeom>
          <a:noFill/>
        </p:spPr>
        <p:txBody>
          <a:bodyPr wrap="square" rtlCol="0">
            <a:spAutoFit/>
          </a:bodyPr>
          <a:lstStyle/>
          <a:p>
            <a:pPr algn="ctr"/>
            <a:r>
              <a:rPr lang="en-US" dirty="0"/>
              <a:t>HP</a:t>
            </a:r>
          </a:p>
        </p:txBody>
      </p:sp>
      <p:sp>
        <p:nvSpPr>
          <p:cNvPr id="44" name="TextBox 43"/>
          <p:cNvSpPr txBox="1"/>
          <p:nvPr/>
        </p:nvSpPr>
        <p:spPr>
          <a:xfrm>
            <a:off x="-78466" y="3094367"/>
            <a:ext cx="639762" cy="369332"/>
          </a:xfrm>
          <a:prstGeom prst="rect">
            <a:avLst/>
          </a:prstGeom>
          <a:noFill/>
        </p:spPr>
        <p:txBody>
          <a:bodyPr wrap="square" rtlCol="0">
            <a:spAutoFit/>
          </a:bodyPr>
          <a:lstStyle/>
          <a:p>
            <a:pPr algn="ctr"/>
            <a:r>
              <a:rPr lang="en-US" dirty="0"/>
              <a:t>VP</a:t>
            </a:r>
          </a:p>
        </p:txBody>
      </p:sp>
      <p:sp>
        <p:nvSpPr>
          <p:cNvPr id="45" name="TextBox 44"/>
          <p:cNvSpPr txBox="1"/>
          <p:nvPr/>
        </p:nvSpPr>
        <p:spPr>
          <a:xfrm rot="4495521">
            <a:off x="4425002" y="5510154"/>
            <a:ext cx="639762" cy="369332"/>
          </a:xfrm>
          <a:prstGeom prst="rect">
            <a:avLst/>
          </a:prstGeom>
          <a:noFill/>
        </p:spPr>
        <p:txBody>
          <a:bodyPr wrap="square" rtlCol="0">
            <a:spAutoFit/>
          </a:bodyPr>
          <a:lstStyle/>
          <a:p>
            <a:pPr algn="ctr"/>
            <a:r>
              <a:rPr lang="en-US" dirty="0"/>
              <a:t>VP</a:t>
            </a:r>
          </a:p>
        </p:txBody>
      </p:sp>
      <p:sp>
        <p:nvSpPr>
          <p:cNvPr id="46" name="TextBox 45"/>
          <p:cNvSpPr txBox="1"/>
          <p:nvPr/>
        </p:nvSpPr>
        <p:spPr>
          <a:xfrm rot="4495521">
            <a:off x="4868956" y="5385872"/>
            <a:ext cx="639762" cy="369332"/>
          </a:xfrm>
          <a:prstGeom prst="rect">
            <a:avLst/>
          </a:prstGeom>
          <a:noFill/>
        </p:spPr>
        <p:txBody>
          <a:bodyPr wrap="square" rtlCol="0">
            <a:spAutoFit/>
          </a:bodyPr>
          <a:lstStyle/>
          <a:p>
            <a:pPr algn="ctr"/>
            <a:r>
              <a:rPr lang="en-US" dirty="0"/>
              <a:t>AP1</a:t>
            </a:r>
          </a:p>
        </p:txBody>
      </p:sp>
      <p:sp>
        <p:nvSpPr>
          <p:cNvPr id="47" name="TextBox 46"/>
          <p:cNvSpPr txBox="1"/>
          <p:nvPr/>
        </p:nvSpPr>
        <p:spPr>
          <a:xfrm>
            <a:off x="1887040" y="617826"/>
            <a:ext cx="331195" cy="369332"/>
          </a:xfrm>
          <a:prstGeom prst="rect">
            <a:avLst/>
          </a:prstGeom>
          <a:noFill/>
        </p:spPr>
        <p:txBody>
          <a:bodyPr wrap="square" rtlCol="0">
            <a:spAutoFit/>
          </a:bodyPr>
          <a:lstStyle/>
          <a:p>
            <a:pPr algn="ctr"/>
            <a:r>
              <a:rPr lang="en-US" dirty="0"/>
              <a:t>b</a:t>
            </a:r>
          </a:p>
        </p:txBody>
      </p:sp>
      <p:sp>
        <p:nvSpPr>
          <p:cNvPr id="48" name="TextBox 47"/>
          <p:cNvSpPr txBox="1"/>
          <p:nvPr/>
        </p:nvSpPr>
        <p:spPr>
          <a:xfrm>
            <a:off x="381296" y="2408407"/>
            <a:ext cx="331195" cy="369332"/>
          </a:xfrm>
          <a:prstGeom prst="rect">
            <a:avLst/>
          </a:prstGeom>
          <a:noFill/>
        </p:spPr>
        <p:txBody>
          <a:bodyPr wrap="square" rtlCol="0">
            <a:spAutoFit/>
          </a:bodyPr>
          <a:lstStyle/>
          <a:p>
            <a:pPr algn="ctr"/>
            <a:r>
              <a:rPr lang="en-US" dirty="0"/>
              <a:t>a</a:t>
            </a:r>
          </a:p>
        </p:txBody>
      </p:sp>
      <p:sp>
        <p:nvSpPr>
          <p:cNvPr id="49" name="TextBox 48"/>
          <p:cNvSpPr txBox="1"/>
          <p:nvPr/>
        </p:nvSpPr>
        <p:spPr>
          <a:xfrm>
            <a:off x="3341261" y="2430741"/>
            <a:ext cx="331195" cy="369332"/>
          </a:xfrm>
          <a:prstGeom prst="rect">
            <a:avLst/>
          </a:prstGeom>
          <a:noFill/>
        </p:spPr>
        <p:txBody>
          <a:bodyPr wrap="square" rtlCol="0">
            <a:spAutoFit/>
          </a:bodyPr>
          <a:lstStyle/>
          <a:p>
            <a:pPr algn="ctr"/>
            <a:r>
              <a:rPr lang="en-US" dirty="0"/>
              <a:t>c</a:t>
            </a:r>
          </a:p>
        </p:txBody>
      </p:sp>
      <p:sp>
        <p:nvSpPr>
          <p:cNvPr id="50" name="TextBox 49"/>
          <p:cNvSpPr txBox="1"/>
          <p:nvPr/>
        </p:nvSpPr>
        <p:spPr>
          <a:xfrm>
            <a:off x="403521" y="5488821"/>
            <a:ext cx="472483" cy="369332"/>
          </a:xfrm>
          <a:prstGeom prst="rect">
            <a:avLst/>
          </a:prstGeom>
          <a:noFill/>
        </p:spPr>
        <p:txBody>
          <a:bodyPr wrap="square" rtlCol="0">
            <a:spAutoFit/>
          </a:bodyPr>
          <a:lstStyle/>
          <a:p>
            <a:pPr algn="ctr"/>
            <a:r>
              <a:rPr lang="en-US" dirty="0"/>
              <a:t>a’</a:t>
            </a:r>
          </a:p>
        </p:txBody>
      </p:sp>
      <p:sp>
        <p:nvSpPr>
          <p:cNvPr id="51" name="TextBox 50"/>
          <p:cNvSpPr txBox="1"/>
          <p:nvPr/>
        </p:nvSpPr>
        <p:spPr>
          <a:xfrm>
            <a:off x="1975940" y="3181906"/>
            <a:ext cx="472483" cy="369332"/>
          </a:xfrm>
          <a:prstGeom prst="rect">
            <a:avLst/>
          </a:prstGeom>
          <a:noFill/>
        </p:spPr>
        <p:txBody>
          <a:bodyPr wrap="square" rtlCol="0">
            <a:spAutoFit/>
          </a:bodyPr>
          <a:lstStyle/>
          <a:p>
            <a:pPr algn="ctr"/>
            <a:r>
              <a:rPr lang="en-US" dirty="0"/>
              <a:t>b’</a:t>
            </a:r>
          </a:p>
        </p:txBody>
      </p:sp>
      <p:sp>
        <p:nvSpPr>
          <p:cNvPr id="52" name="TextBox 51"/>
          <p:cNvSpPr txBox="1"/>
          <p:nvPr/>
        </p:nvSpPr>
        <p:spPr>
          <a:xfrm>
            <a:off x="3271794" y="4473905"/>
            <a:ext cx="472483" cy="369332"/>
          </a:xfrm>
          <a:prstGeom prst="rect">
            <a:avLst/>
          </a:prstGeom>
          <a:noFill/>
        </p:spPr>
        <p:txBody>
          <a:bodyPr wrap="square" rtlCol="0">
            <a:spAutoFit/>
          </a:bodyPr>
          <a:lstStyle/>
          <a:p>
            <a:pPr algn="ctr"/>
            <a:r>
              <a:rPr lang="en-US" dirty="0"/>
              <a:t>c’</a:t>
            </a:r>
          </a:p>
        </p:txBody>
      </p:sp>
      <p:sp>
        <p:nvSpPr>
          <p:cNvPr id="53" name="TextBox 52"/>
          <p:cNvSpPr txBox="1"/>
          <p:nvPr/>
        </p:nvSpPr>
        <p:spPr>
          <a:xfrm>
            <a:off x="4468200" y="4229265"/>
            <a:ext cx="1177340" cy="369332"/>
          </a:xfrm>
          <a:prstGeom prst="rect">
            <a:avLst/>
          </a:prstGeom>
          <a:noFill/>
        </p:spPr>
        <p:txBody>
          <a:bodyPr wrap="square" rtlCol="0">
            <a:spAutoFit/>
          </a:bodyPr>
          <a:lstStyle/>
          <a:p>
            <a:pPr algn="ctr"/>
            <a:r>
              <a:rPr lang="en-US" dirty="0"/>
              <a:t>a1, (c1)</a:t>
            </a:r>
          </a:p>
        </p:txBody>
      </p:sp>
      <p:sp>
        <p:nvSpPr>
          <p:cNvPr id="54" name="TextBox 53"/>
          <p:cNvSpPr txBox="1"/>
          <p:nvPr/>
        </p:nvSpPr>
        <p:spPr>
          <a:xfrm>
            <a:off x="6110584" y="2040642"/>
            <a:ext cx="527050" cy="369332"/>
          </a:xfrm>
          <a:prstGeom prst="rect">
            <a:avLst/>
          </a:prstGeom>
          <a:noFill/>
        </p:spPr>
        <p:txBody>
          <a:bodyPr wrap="square" rtlCol="0">
            <a:spAutoFit/>
          </a:bodyPr>
          <a:lstStyle/>
          <a:p>
            <a:pPr algn="ctr"/>
            <a:r>
              <a:rPr lang="en-US" dirty="0"/>
              <a:t>b1</a:t>
            </a:r>
          </a:p>
        </p:txBody>
      </p:sp>
      <p:sp>
        <p:nvSpPr>
          <p:cNvPr id="55" name="TextBox 54"/>
          <p:cNvSpPr txBox="1"/>
          <p:nvPr/>
        </p:nvSpPr>
        <p:spPr>
          <a:xfrm>
            <a:off x="5322888" y="2444904"/>
            <a:ext cx="527050" cy="369332"/>
          </a:xfrm>
          <a:prstGeom prst="rect">
            <a:avLst/>
          </a:prstGeom>
          <a:noFill/>
        </p:spPr>
        <p:txBody>
          <a:bodyPr wrap="square" rtlCol="0">
            <a:spAutoFit/>
          </a:bodyPr>
          <a:lstStyle/>
          <a:p>
            <a:pPr algn="ctr"/>
            <a:r>
              <a:rPr lang="en-US" dirty="0"/>
              <a:t>11</a:t>
            </a:r>
          </a:p>
        </p:txBody>
      </p:sp>
      <p:sp>
        <p:nvSpPr>
          <p:cNvPr id="56" name="TextBox 55"/>
          <p:cNvSpPr txBox="1"/>
          <p:nvPr/>
        </p:nvSpPr>
        <p:spPr>
          <a:xfrm>
            <a:off x="5381026" y="4450009"/>
            <a:ext cx="527050" cy="369332"/>
          </a:xfrm>
          <a:prstGeom prst="rect">
            <a:avLst/>
          </a:prstGeom>
          <a:noFill/>
        </p:spPr>
        <p:txBody>
          <a:bodyPr wrap="square" rtlCol="0">
            <a:spAutoFit/>
          </a:bodyPr>
          <a:lstStyle/>
          <a:p>
            <a:pPr algn="ctr"/>
            <a:r>
              <a:rPr lang="en-US" dirty="0"/>
              <a:t>21</a:t>
            </a:r>
          </a:p>
        </p:txBody>
      </p:sp>
      <p:sp>
        <p:nvSpPr>
          <p:cNvPr id="57" name="TextBox 56"/>
          <p:cNvSpPr txBox="1"/>
          <p:nvPr/>
        </p:nvSpPr>
        <p:spPr>
          <a:xfrm>
            <a:off x="539750" y="1500238"/>
            <a:ext cx="527050" cy="369332"/>
          </a:xfrm>
          <a:prstGeom prst="rect">
            <a:avLst/>
          </a:prstGeom>
          <a:noFill/>
        </p:spPr>
        <p:txBody>
          <a:bodyPr wrap="square" rtlCol="0">
            <a:spAutoFit/>
          </a:bodyPr>
          <a:lstStyle/>
          <a:p>
            <a:pPr algn="ctr"/>
            <a:r>
              <a:rPr lang="en-US" dirty="0"/>
              <a:t>1</a:t>
            </a:r>
          </a:p>
        </p:txBody>
      </p:sp>
      <p:sp>
        <p:nvSpPr>
          <p:cNvPr id="58" name="TextBox 57"/>
          <p:cNvSpPr txBox="1"/>
          <p:nvPr/>
        </p:nvSpPr>
        <p:spPr>
          <a:xfrm>
            <a:off x="3159100" y="1900516"/>
            <a:ext cx="527050" cy="369332"/>
          </a:xfrm>
          <a:prstGeom prst="rect">
            <a:avLst/>
          </a:prstGeom>
          <a:noFill/>
        </p:spPr>
        <p:txBody>
          <a:bodyPr wrap="square" rtlCol="0">
            <a:spAutoFit/>
          </a:bodyPr>
          <a:lstStyle/>
          <a:p>
            <a:pPr algn="ctr"/>
            <a:r>
              <a:rPr lang="en-US" dirty="0"/>
              <a:t>2</a:t>
            </a:r>
          </a:p>
        </p:txBody>
      </p:sp>
      <p:sp>
        <p:nvSpPr>
          <p:cNvPr id="59" name="TextBox 58"/>
          <p:cNvSpPr txBox="1"/>
          <p:nvPr/>
        </p:nvSpPr>
        <p:spPr>
          <a:xfrm>
            <a:off x="709612" y="4157940"/>
            <a:ext cx="527050" cy="369332"/>
          </a:xfrm>
          <a:prstGeom prst="rect">
            <a:avLst/>
          </a:prstGeom>
          <a:noFill/>
        </p:spPr>
        <p:txBody>
          <a:bodyPr wrap="square" rtlCol="0">
            <a:spAutoFit/>
          </a:bodyPr>
          <a:lstStyle/>
          <a:p>
            <a:pPr algn="ctr"/>
            <a:r>
              <a:rPr lang="en-US" dirty="0"/>
              <a:t>1’</a:t>
            </a:r>
          </a:p>
        </p:txBody>
      </p:sp>
      <p:sp>
        <p:nvSpPr>
          <p:cNvPr id="60" name="TextBox 59"/>
          <p:cNvSpPr txBox="1"/>
          <p:nvPr/>
        </p:nvSpPr>
        <p:spPr>
          <a:xfrm>
            <a:off x="3199607" y="5064126"/>
            <a:ext cx="527050" cy="369332"/>
          </a:xfrm>
          <a:prstGeom prst="rect">
            <a:avLst/>
          </a:prstGeom>
          <a:noFill/>
        </p:spPr>
        <p:txBody>
          <a:bodyPr wrap="square" rtlCol="0">
            <a:spAutoFit/>
          </a:bodyPr>
          <a:lstStyle/>
          <a:p>
            <a:pPr algn="ctr"/>
            <a:r>
              <a:rPr lang="en-US" dirty="0"/>
              <a:t>2’</a:t>
            </a:r>
          </a:p>
        </p:txBody>
      </p:sp>
      <p:sp>
        <p:nvSpPr>
          <p:cNvPr id="61" name="TextBox 60"/>
          <p:cNvSpPr txBox="1"/>
          <p:nvPr/>
        </p:nvSpPr>
        <p:spPr>
          <a:xfrm>
            <a:off x="5534024" y="3369885"/>
            <a:ext cx="527050" cy="369332"/>
          </a:xfrm>
          <a:prstGeom prst="rect">
            <a:avLst/>
          </a:prstGeom>
          <a:noFill/>
        </p:spPr>
        <p:txBody>
          <a:bodyPr wrap="square" rtlCol="0">
            <a:spAutoFit/>
          </a:bodyPr>
          <a:lstStyle/>
          <a:p>
            <a:pPr algn="ctr"/>
            <a:r>
              <a:rPr lang="en-US" dirty="0"/>
              <a:t>z1</a:t>
            </a:r>
          </a:p>
        </p:txBody>
      </p:sp>
      <p:sp>
        <p:nvSpPr>
          <p:cNvPr id="62" name="TextBox 61"/>
          <p:cNvSpPr txBox="1"/>
          <p:nvPr/>
        </p:nvSpPr>
        <p:spPr>
          <a:xfrm>
            <a:off x="1678782" y="4512230"/>
            <a:ext cx="527050" cy="369332"/>
          </a:xfrm>
          <a:prstGeom prst="rect">
            <a:avLst/>
          </a:prstGeom>
          <a:noFill/>
        </p:spPr>
        <p:txBody>
          <a:bodyPr wrap="square" rtlCol="0">
            <a:spAutoFit/>
          </a:bodyPr>
          <a:lstStyle/>
          <a:p>
            <a:pPr algn="ctr"/>
            <a:r>
              <a:rPr lang="en-US" dirty="0"/>
              <a:t>z’</a:t>
            </a:r>
          </a:p>
        </p:txBody>
      </p:sp>
      <p:sp>
        <p:nvSpPr>
          <p:cNvPr id="63" name="TextBox 62"/>
          <p:cNvSpPr txBox="1"/>
          <p:nvPr/>
        </p:nvSpPr>
        <p:spPr>
          <a:xfrm>
            <a:off x="1699432" y="1616353"/>
            <a:ext cx="527050" cy="369332"/>
          </a:xfrm>
          <a:prstGeom prst="rect">
            <a:avLst/>
          </a:prstGeom>
          <a:noFill/>
        </p:spPr>
        <p:txBody>
          <a:bodyPr wrap="square" rtlCol="0">
            <a:spAutoFit/>
          </a:bodyPr>
          <a:lstStyle/>
          <a:p>
            <a:pPr algn="ctr"/>
            <a:r>
              <a:rPr lang="en-US" dirty="0"/>
              <a:t>z</a:t>
            </a:r>
          </a:p>
        </p:txBody>
      </p:sp>
      <p:sp>
        <p:nvSpPr>
          <p:cNvPr id="64" name="Oval 63"/>
          <p:cNvSpPr/>
          <p:nvPr/>
        </p:nvSpPr>
        <p:spPr>
          <a:xfrm>
            <a:off x="2020412" y="1931652"/>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32000" y="4495809"/>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386536" y="1270556"/>
            <a:ext cx="400665" cy="369332"/>
          </a:xfrm>
          <a:prstGeom prst="rect">
            <a:avLst/>
          </a:prstGeom>
          <a:noFill/>
        </p:spPr>
        <p:txBody>
          <a:bodyPr wrap="square" rtlCol="0">
            <a:spAutoFit/>
          </a:bodyPr>
          <a:lstStyle/>
          <a:p>
            <a:r>
              <a:rPr lang="en-US" dirty="0"/>
              <a:t>p</a:t>
            </a:r>
          </a:p>
        </p:txBody>
      </p:sp>
      <p:sp>
        <p:nvSpPr>
          <p:cNvPr id="67" name="TextBox 66"/>
          <p:cNvSpPr txBox="1"/>
          <p:nvPr/>
        </p:nvSpPr>
        <p:spPr>
          <a:xfrm>
            <a:off x="2792105" y="2074864"/>
            <a:ext cx="400665" cy="369332"/>
          </a:xfrm>
          <a:prstGeom prst="rect">
            <a:avLst/>
          </a:prstGeom>
          <a:noFill/>
        </p:spPr>
        <p:txBody>
          <a:bodyPr wrap="square" rtlCol="0">
            <a:spAutoFit/>
          </a:bodyPr>
          <a:lstStyle/>
          <a:p>
            <a:r>
              <a:rPr lang="en-US" dirty="0"/>
              <a:t>q</a:t>
            </a:r>
          </a:p>
        </p:txBody>
      </p:sp>
      <p:sp>
        <p:nvSpPr>
          <p:cNvPr id="68" name="TextBox 67"/>
          <p:cNvSpPr txBox="1"/>
          <p:nvPr/>
        </p:nvSpPr>
        <p:spPr>
          <a:xfrm>
            <a:off x="1201430" y="4229265"/>
            <a:ext cx="400665" cy="369332"/>
          </a:xfrm>
          <a:prstGeom prst="rect">
            <a:avLst/>
          </a:prstGeom>
          <a:noFill/>
        </p:spPr>
        <p:txBody>
          <a:bodyPr wrap="square" rtlCol="0">
            <a:spAutoFit/>
          </a:bodyPr>
          <a:lstStyle/>
          <a:p>
            <a:r>
              <a:rPr lang="en-US" dirty="0"/>
              <a:t>P’</a:t>
            </a:r>
          </a:p>
        </p:txBody>
      </p:sp>
      <p:sp>
        <p:nvSpPr>
          <p:cNvPr id="69" name="TextBox 68"/>
          <p:cNvSpPr txBox="1"/>
          <p:nvPr/>
        </p:nvSpPr>
        <p:spPr>
          <a:xfrm>
            <a:off x="2912031" y="4810124"/>
            <a:ext cx="400665" cy="369332"/>
          </a:xfrm>
          <a:prstGeom prst="rect">
            <a:avLst/>
          </a:prstGeom>
          <a:noFill/>
        </p:spPr>
        <p:txBody>
          <a:bodyPr wrap="square" rtlCol="0">
            <a:spAutoFit/>
          </a:bodyPr>
          <a:lstStyle/>
          <a:p>
            <a:r>
              <a:rPr lang="en-US" dirty="0"/>
              <a:t>q’</a:t>
            </a:r>
          </a:p>
        </p:txBody>
      </p:sp>
      <p:sp>
        <p:nvSpPr>
          <p:cNvPr id="70" name="TextBox 69"/>
          <p:cNvSpPr txBox="1"/>
          <p:nvPr/>
        </p:nvSpPr>
        <p:spPr>
          <a:xfrm>
            <a:off x="6313514" y="4771083"/>
            <a:ext cx="5666693" cy="1477328"/>
          </a:xfrm>
          <a:prstGeom prst="rect">
            <a:avLst/>
          </a:prstGeom>
          <a:noFill/>
        </p:spPr>
        <p:txBody>
          <a:bodyPr wrap="square" rtlCol="0">
            <a:spAutoFit/>
          </a:bodyPr>
          <a:lstStyle/>
          <a:p>
            <a:r>
              <a:rPr lang="en-US" dirty="0"/>
              <a:t>Projecting plane containing points P and Q, which is perpendicular to VP, we found that point P is behind the line 12, and point Q is in front of line 12. Thus line segment </a:t>
            </a:r>
            <a:r>
              <a:rPr lang="en-US" dirty="0" err="1"/>
              <a:t>p’z</a:t>
            </a:r>
            <a:r>
              <a:rPr lang="en-US" dirty="0"/>
              <a:t>’ is a drawn as a solid line and </a:t>
            </a:r>
            <a:r>
              <a:rPr lang="en-US" dirty="0" err="1"/>
              <a:t>z’q</a:t>
            </a:r>
            <a:r>
              <a:rPr lang="en-US" dirty="0"/>
              <a:t>’ is drawn as a hidden line.</a:t>
            </a:r>
          </a:p>
        </p:txBody>
      </p:sp>
      <p:cxnSp>
        <p:nvCxnSpPr>
          <p:cNvPr id="72" name="Straight Connector 71"/>
          <p:cNvCxnSpPr>
            <a:stCxn id="35" idx="0"/>
            <a:endCxn id="37" idx="0"/>
          </p:cNvCxnSpPr>
          <p:nvPr/>
        </p:nvCxnSpPr>
        <p:spPr>
          <a:xfrm>
            <a:off x="1550988" y="4322763"/>
            <a:ext cx="501650" cy="195263"/>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a:endCxn id="39" idx="0"/>
          </p:cNvCxnSpPr>
          <p:nvPr/>
        </p:nvCxnSpPr>
        <p:spPr>
          <a:xfrm>
            <a:off x="2087243" y="4533901"/>
            <a:ext cx="979807" cy="377823"/>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5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1000"/>
                                        <p:tgtEl>
                                          <p:spTgt spid="3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1000"/>
                                        <p:tgtEl>
                                          <p:spTgt spid="3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1000"/>
                                        <p:tgtEl>
                                          <p:spTgt spid="70"/>
                                        </p:tgtEl>
                                      </p:cBhvr>
                                    </p:animEffect>
                                    <p:anim calcmode="lin" valueType="num">
                                      <p:cBhvr>
                                        <p:cTn id="42" dur="1000" fill="hold"/>
                                        <p:tgtEl>
                                          <p:spTgt spid="70"/>
                                        </p:tgtEl>
                                        <p:attrNameLst>
                                          <p:attrName>ppt_x</p:attrName>
                                        </p:attrNameLst>
                                      </p:cBhvr>
                                      <p:tavLst>
                                        <p:tav tm="0">
                                          <p:val>
                                            <p:strVal val="#ppt_x"/>
                                          </p:val>
                                        </p:tav>
                                        <p:tav tm="100000">
                                          <p:val>
                                            <p:strVal val="#ppt_x"/>
                                          </p:val>
                                        </p:tav>
                                      </p:tavLst>
                                    </p:anim>
                                    <p:anim calcmode="lin" valueType="num">
                                      <p:cBhvr>
                                        <p:cTn id="4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up)">
                                      <p:cBhvr>
                                        <p:cTn id="48" dur="1000"/>
                                        <p:tgtEl>
                                          <p:spTgt spid="72"/>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up)">
                                      <p:cBhvr>
                                        <p:cTn id="5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66" grpId="0"/>
      <p:bldP spid="67" grpId="0"/>
      <p:bldP spid="68" grpId="0"/>
      <p:bldP spid="69" grpId="0"/>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90285" y="275771"/>
            <a:ext cx="6480925" cy="369332"/>
          </a:xfrm>
          <a:prstGeom prst="rect">
            <a:avLst/>
          </a:prstGeom>
          <a:noFill/>
        </p:spPr>
        <p:txBody>
          <a:bodyPr wrap="square" rtlCol="0">
            <a:spAutoFit/>
          </a:bodyPr>
          <a:lstStyle/>
          <a:p>
            <a:r>
              <a:rPr lang="en-US" dirty="0"/>
              <a:t>Step 2: Test of visibility of various segments of the line (Continued)</a:t>
            </a:r>
          </a:p>
        </p:txBody>
      </p:sp>
      <p:sp>
        <p:nvSpPr>
          <p:cNvPr id="7" name="Line 5"/>
          <p:cNvSpPr>
            <a:spLocks noChangeShapeType="1"/>
          </p:cNvSpPr>
          <p:nvPr/>
        </p:nvSpPr>
        <p:spPr bwMode="auto">
          <a:xfrm flipV="1">
            <a:off x="762000" y="996950"/>
            <a:ext cx="1300163"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762000" y="2605088"/>
            <a:ext cx="2608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H="1" flipV="1">
            <a:off x="2062163" y="996950"/>
            <a:ext cx="1308100" cy="160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957263" y="1755775"/>
            <a:ext cx="430213"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971800" y="2114550"/>
            <a:ext cx="379413" cy="68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762000" y="2605088"/>
            <a:ext cx="0" cy="2959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2062163" y="996950"/>
            <a:ext cx="0" cy="252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3370263" y="2605088"/>
            <a:ext cx="0" cy="222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351213" y="2182813"/>
            <a:ext cx="0" cy="284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a:off x="762000" y="3521075"/>
            <a:ext cx="1300163" cy="204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762000" y="4826000"/>
            <a:ext cx="2608263"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flipV="1">
            <a:off x="2062163" y="3521075"/>
            <a:ext cx="1308100" cy="130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957263" y="4090988"/>
            <a:ext cx="593725"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067050" y="4911725"/>
            <a:ext cx="284163"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92075" y="3094038"/>
            <a:ext cx="3657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3370263" y="4125913"/>
            <a:ext cx="2479675" cy="70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014788" y="1878013"/>
            <a:ext cx="987425" cy="3930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3351213" y="4278313"/>
            <a:ext cx="26336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2062163" y="2235200"/>
            <a:ext cx="4548188" cy="128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957263" y="1755775"/>
            <a:ext cx="0" cy="2335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957263" y="2563813"/>
            <a:ext cx="5403850" cy="1527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6103938" y="2111375"/>
            <a:ext cx="115888" cy="436563"/>
          </a:xfrm>
          <a:custGeom>
            <a:avLst/>
            <a:gdLst>
              <a:gd name="T0" fmla="*/ 220 w 220"/>
              <a:gd name="T1" fmla="*/ 825 h 825"/>
              <a:gd name="T2" fmla="*/ 199 w 220"/>
              <a:gd name="T3" fmla="*/ 704 h 825"/>
              <a:gd name="T4" fmla="*/ 174 w 220"/>
              <a:gd name="T5" fmla="*/ 584 h 825"/>
              <a:gd name="T6" fmla="*/ 146 w 220"/>
              <a:gd name="T7" fmla="*/ 465 h 825"/>
              <a:gd name="T8" fmla="*/ 115 w 220"/>
              <a:gd name="T9" fmla="*/ 347 h 825"/>
              <a:gd name="T10" fmla="*/ 80 w 220"/>
              <a:gd name="T11" fmla="*/ 230 h 825"/>
              <a:gd name="T12" fmla="*/ 42 w 220"/>
              <a:gd name="T13" fmla="*/ 114 h 825"/>
              <a:gd name="T14" fmla="*/ 0 w 220"/>
              <a:gd name="T15" fmla="*/ 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825">
                <a:moveTo>
                  <a:pt x="220" y="825"/>
                </a:moveTo>
                <a:lnTo>
                  <a:pt x="199" y="704"/>
                </a:lnTo>
                <a:lnTo>
                  <a:pt x="174" y="584"/>
                </a:lnTo>
                <a:lnTo>
                  <a:pt x="146" y="465"/>
                </a:lnTo>
                <a:lnTo>
                  <a:pt x="115" y="347"/>
                </a:lnTo>
                <a:lnTo>
                  <a:pt x="80" y="230"/>
                </a:lnTo>
                <a:lnTo>
                  <a:pt x="42" y="11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4984750" y="4111625"/>
            <a:ext cx="139700" cy="350838"/>
          </a:xfrm>
          <a:custGeom>
            <a:avLst/>
            <a:gdLst>
              <a:gd name="T0" fmla="*/ 263 w 263"/>
              <a:gd name="T1" fmla="*/ 663 h 663"/>
              <a:gd name="T2" fmla="*/ 261 w 263"/>
              <a:gd name="T3" fmla="*/ 606 h 663"/>
              <a:gd name="T4" fmla="*/ 257 w 263"/>
              <a:gd name="T5" fmla="*/ 549 h 663"/>
              <a:gd name="T6" fmla="*/ 248 w 263"/>
              <a:gd name="T7" fmla="*/ 493 h 663"/>
              <a:gd name="T8" fmla="*/ 237 w 263"/>
              <a:gd name="T9" fmla="*/ 437 h 663"/>
              <a:gd name="T10" fmla="*/ 222 w 263"/>
              <a:gd name="T11" fmla="*/ 383 h 663"/>
              <a:gd name="T12" fmla="*/ 205 w 263"/>
              <a:gd name="T13" fmla="*/ 329 h 663"/>
              <a:gd name="T14" fmla="*/ 184 w 263"/>
              <a:gd name="T15" fmla="*/ 278 h 663"/>
              <a:gd name="T16" fmla="*/ 161 w 263"/>
              <a:gd name="T17" fmla="*/ 227 h 663"/>
              <a:gd name="T18" fmla="*/ 134 w 263"/>
              <a:gd name="T19" fmla="*/ 178 h 663"/>
              <a:gd name="T20" fmla="*/ 105 w 263"/>
              <a:gd name="T21" fmla="*/ 130 h 663"/>
              <a:gd name="T22" fmla="*/ 73 w 263"/>
              <a:gd name="T23" fmla="*/ 84 h 663"/>
              <a:gd name="T24" fmla="*/ 37 w 263"/>
              <a:gd name="T25" fmla="*/ 41 h 663"/>
              <a:gd name="T26" fmla="*/ 0 w 263"/>
              <a:gd name="T27"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63" y="663"/>
                </a:moveTo>
                <a:lnTo>
                  <a:pt x="261" y="606"/>
                </a:lnTo>
                <a:lnTo>
                  <a:pt x="257" y="549"/>
                </a:lnTo>
                <a:lnTo>
                  <a:pt x="248" y="493"/>
                </a:lnTo>
                <a:lnTo>
                  <a:pt x="237" y="437"/>
                </a:lnTo>
                <a:lnTo>
                  <a:pt x="222" y="383"/>
                </a:lnTo>
                <a:lnTo>
                  <a:pt x="205" y="329"/>
                </a:lnTo>
                <a:lnTo>
                  <a:pt x="184" y="278"/>
                </a:lnTo>
                <a:lnTo>
                  <a:pt x="161" y="227"/>
                </a:lnTo>
                <a:lnTo>
                  <a:pt x="134" y="178"/>
                </a:lnTo>
                <a:lnTo>
                  <a:pt x="105" y="130"/>
                </a:lnTo>
                <a:lnTo>
                  <a:pt x="73" y="84"/>
                </a:lnTo>
                <a:lnTo>
                  <a:pt x="37"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5478463" y="2582863"/>
            <a:ext cx="109538" cy="430213"/>
          </a:xfrm>
          <a:custGeom>
            <a:avLst/>
            <a:gdLst>
              <a:gd name="T0" fmla="*/ 205 w 205"/>
              <a:gd name="T1" fmla="*/ 812 h 812"/>
              <a:gd name="T2" fmla="*/ 194 w 205"/>
              <a:gd name="T3" fmla="*/ 718 h 812"/>
              <a:gd name="T4" fmla="*/ 182 w 205"/>
              <a:gd name="T5" fmla="*/ 626 h 812"/>
              <a:gd name="T6" fmla="*/ 164 w 205"/>
              <a:gd name="T7" fmla="*/ 534 h 812"/>
              <a:gd name="T8" fmla="*/ 145 w 205"/>
              <a:gd name="T9" fmla="*/ 443 h 812"/>
              <a:gd name="T10" fmla="*/ 123 w 205"/>
              <a:gd name="T11" fmla="*/ 352 h 812"/>
              <a:gd name="T12" fmla="*/ 97 w 205"/>
              <a:gd name="T13" fmla="*/ 262 h 812"/>
              <a:gd name="T14" fmla="*/ 68 w 205"/>
              <a:gd name="T15" fmla="*/ 174 h 812"/>
              <a:gd name="T16" fmla="*/ 36 w 205"/>
              <a:gd name="T17" fmla="*/ 87 h 812"/>
              <a:gd name="T18" fmla="*/ 0 w 205"/>
              <a:gd name="T19"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12">
                <a:moveTo>
                  <a:pt x="205" y="812"/>
                </a:moveTo>
                <a:lnTo>
                  <a:pt x="194" y="718"/>
                </a:lnTo>
                <a:lnTo>
                  <a:pt x="182" y="626"/>
                </a:lnTo>
                <a:lnTo>
                  <a:pt x="164" y="534"/>
                </a:lnTo>
                <a:lnTo>
                  <a:pt x="145" y="443"/>
                </a:lnTo>
                <a:lnTo>
                  <a:pt x="123" y="352"/>
                </a:lnTo>
                <a:lnTo>
                  <a:pt x="97" y="262"/>
                </a:lnTo>
                <a:lnTo>
                  <a:pt x="68" y="174"/>
                </a:lnTo>
                <a:lnTo>
                  <a:pt x="36" y="8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505450" y="4298950"/>
            <a:ext cx="60325" cy="279400"/>
          </a:xfrm>
          <a:custGeom>
            <a:avLst/>
            <a:gdLst>
              <a:gd name="T0" fmla="*/ 114 w 114"/>
              <a:gd name="T1" fmla="*/ 529 h 529"/>
              <a:gd name="T2" fmla="*/ 108 w 114"/>
              <a:gd name="T3" fmla="*/ 451 h 529"/>
              <a:gd name="T4" fmla="*/ 98 w 114"/>
              <a:gd name="T5" fmla="*/ 374 h 529"/>
              <a:gd name="T6" fmla="*/ 85 w 114"/>
              <a:gd name="T7" fmla="*/ 298 h 529"/>
              <a:gd name="T8" fmla="*/ 69 w 114"/>
              <a:gd name="T9" fmla="*/ 221 h 529"/>
              <a:gd name="T10" fmla="*/ 49 w 114"/>
              <a:gd name="T11" fmla="*/ 147 h 529"/>
              <a:gd name="T12" fmla="*/ 26 w 114"/>
              <a:gd name="T13" fmla="*/ 73 h 529"/>
              <a:gd name="T14" fmla="*/ 0 w 114"/>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29">
                <a:moveTo>
                  <a:pt x="114" y="529"/>
                </a:moveTo>
                <a:lnTo>
                  <a:pt x="108" y="451"/>
                </a:lnTo>
                <a:lnTo>
                  <a:pt x="98" y="374"/>
                </a:lnTo>
                <a:lnTo>
                  <a:pt x="85" y="298"/>
                </a:lnTo>
                <a:lnTo>
                  <a:pt x="69" y="221"/>
                </a:lnTo>
                <a:lnTo>
                  <a:pt x="49" y="147"/>
                </a:lnTo>
                <a:lnTo>
                  <a:pt x="26" y="7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5108575" y="2357438"/>
            <a:ext cx="1071563" cy="197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5538788" y="2792413"/>
            <a:ext cx="11113" cy="161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1387475" y="1831975"/>
            <a:ext cx="1584325" cy="28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1550988" y="4322763"/>
            <a:ext cx="1516063" cy="588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2052638" y="3530600"/>
            <a:ext cx="3492500"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2052638" y="1893888"/>
            <a:ext cx="0" cy="2624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1387475" y="1831975"/>
            <a:ext cx="0" cy="2766622"/>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2971800" y="2114550"/>
            <a:ext cx="0" cy="29083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p:cNvSpPr txBox="1"/>
          <p:nvPr/>
        </p:nvSpPr>
        <p:spPr>
          <a:xfrm>
            <a:off x="-56356" y="2753797"/>
            <a:ext cx="639762" cy="369332"/>
          </a:xfrm>
          <a:prstGeom prst="rect">
            <a:avLst/>
          </a:prstGeom>
          <a:noFill/>
        </p:spPr>
        <p:txBody>
          <a:bodyPr wrap="square" rtlCol="0">
            <a:spAutoFit/>
          </a:bodyPr>
          <a:lstStyle/>
          <a:p>
            <a:pPr algn="ctr"/>
            <a:r>
              <a:rPr lang="en-US" dirty="0"/>
              <a:t>HP</a:t>
            </a:r>
          </a:p>
        </p:txBody>
      </p:sp>
      <p:sp>
        <p:nvSpPr>
          <p:cNvPr id="44" name="TextBox 43"/>
          <p:cNvSpPr txBox="1"/>
          <p:nvPr/>
        </p:nvSpPr>
        <p:spPr>
          <a:xfrm>
            <a:off x="-78466" y="3094367"/>
            <a:ext cx="639762" cy="369332"/>
          </a:xfrm>
          <a:prstGeom prst="rect">
            <a:avLst/>
          </a:prstGeom>
          <a:noFill/>
        </p:spPr>
        <p:txBody>
          <a:bodyPr wrap="square" rtlCol="0">
            <a:spAutoFit/>
          </a:bodyPr>
          <a:lstStyle/>
          <a:p>
            <a:pPr algn="ctr"/>
            <a:r>
              <a:rPr lang="en-US" dirty="0"/>
              <a:t>VP</a:t>
            </a:r>
          </a:p>
        </p:txBody>
      </p:sp>
      <p:sp>
        <p:nvSpPr>
          <p:cNvPr id="45" name="TextBox 44"/>
          <p:cNvSpPr txBox="1"/>
          <p:nvPr/>
        </p:nvSpPr>
        <p:spPr>
          <a:xfrm rot="4495521">
            <a:off x="4425002" y="5510154"/>
            <a:ext cx="639762" cy="369332"/>
          </a:xfrm>
          <a:prstGeom prst="rect">
            <a:avLst/>
          </a:prstGeom>
          <a:noFill/>
        </p:spPr>
        <p:txBody>
          <a:bodyPr wrap="square" rtlCol="0">
            <a:spAutoFit/>
          </a:bodyPr>
          <a:lstStyle/>
          <a:p>
            <a:pPr algn="ctr"/>
            <a:r>
              <a:rPr lang="en-US" dirty="0"/>
              <a:t>VP</a:t>
            </a:r>
          </a:p>
        </p:txBody>
      </p:sp>
      <p:sp>
        <p:nvSpPr>
          <p:cNvPr id="46" name="TextBox 45"/>
          <p:cNvSpPr txBox="1"/>
          <p:nvPr/>
        </p:nvSpPr>
        <p:spPr>
          <a:xfrm rot="4495521">
            <a:off x="4868956" y="5385872"/>
            <a:ext cx="639762" cy="369332"/>
          </a:xfrm>
          <a:prstGeom prst="rect">
            <a:avLst/>
          </a:prstGeom>
          <a:noFill/>
        </p:spPr>
        <p:txBody>
          <a:bodyPr wrap="square" rtlCol="0">
            <a:spAutoFit/>
          </a:bodyPr>
          <a:lstStyle/>
          <a:p>
            <a:pPr algn="ctr"/>
            <a:r>
              <a:rPr lang="en-US" dirty="0"/>
              <a:t>AP1</a:t>
            </a:r>
          </a:p>
        </p:txBody>
      </p:sp>
      <p:sp>
        <p:nvSpPr>
          <p:cNvPr id="47" name="TextBox 46"/>
          <p:cNvSpPr txBox="1"/>
          <p:nvPr/>
        </p:nvSpPr>
        <p:spPr>
          <a:xfrm>
            <a:off x="1887040" y="617826"/>
            <a:ext cx="331195" cy="369332"/>
          </a:xfrm>
          <a:prstGeom prst="rect">
            <a:avLst/>
          </a:prstGeom>
          <a:noFill/>
        </p:spPr>
        <p:txBody>
          <a:bodyPr wrap="square" rtlCol="0">
            <a:spAutoFit/>
          </a:bodyPr>
          <a:lstStyle/>
          <a:p>
            <a:pPr algn="ctr"/>
            <a:r>
              <a:rPr lang="en-US" dirty="0"/>
              <a:t>b</a:t>
            </a:r>
          </a:p>
        </p:txBody>
      </p:sp>
      <p:sp>
        <p:nvSpPr>
          <p:cNvPr id="48" name="TextBox 47"/>
          <p:cNvSpPr txBox="1"/>
          <p:nvPr/>
        </p:nvSpPr>
        <p:spPr>
          <a:xfrm>
            <a:off x="381296" y="2408407"/>
            <a:ext cx="331195" cy="369332"/>
          </a:xfrm>
          <a:prstGeom prst="rect">
            <a:avLst/>
          </a:prstGeom>
          <a:noFill/>
        </p:spPr>
        <p:txBody>
          <a:bodyPr wrap="square" rtlCol="0">
            <a:spAutoFit/>
          </a:bodyPr>
          <a:lstStyle/>
          <a:p>
            <a:pPr algn="ctr"/>
            <a:r>
              <a:rPr lang="en-US" dirty="0"/>
              <a:t>a</a:t>
            </a:r>
          </a:p>
        </p:txBody>
      </p:sp>
      <p:sp>
        <p:nvSpPr>
          <p:cNvPr id="49" name="TextBox 48"/>
          <p:cNvSpPr txBox="1"/>
          <p:nvPr/>
        </p:nvSpPr>
        <p:spPr>
          <a:xfrm>
            <a:off x="3341261" y="2430741"/>
            <a:ext cx="331195" cy="369332"/>
          </a:xfrm>
          <a:prstGeom prst="rect">
            <a:avLst/>
          </a:prstGeom>
          <a:noFill/>
        </p:spPr>
        <p:txBody>
          <a:bodyPr wrap="square" rtlCol="0">
            <a:spAutoFit/>
          </a:bodyPr>
          <a:lstStyle/>
          <a:p>
            <a:pPr algn="ctr"/>
            <a:r>
              <a:rPr lang="en-US" dirty="0"/>
              <a:t>c</a:t>
            </a:r>
          </a:p>
        </p:txBody>
      </p:sp>
      <p:sp>
        <p:nvSpPr>
          <p:cNvPr id="50" name="TextBox 49"/>
          <p:cNvSpPr txBox="1"/>
          <p:nvPr/>
        </p:nvSpPr>
        <p:spPr>
          <a:xfrm>
            <a:off x="403521" y="5488821"/>
            <a:ext cx="472483" cy="369332"/>
          </a:xfrm>
          <a:prstGeom prst="rect">
            <a:avLst/>
          </a:prstGeom>
          <a:noFill/>
        </p:spPr>
        <p:txBody>
          <a:bodyPr wrap="square" rtlCol="0">
            <a:spAutoFit/>
          </a:bodyPr>
          <a:lstStyle/>
          <a:p>
            <a:pPr algn="ctr"/>
            <a:r>
              <a:rPr lang="en-US" dirty="0"/>
              <a:t>a’</a:t>
            </a:r>
          </a:p>
        </p:txBody>
      </p:sp>
      <p:sp>
        <p:nvSpPr>
          <p:cNvPr id="51" name="TextBox 50"/>
          <p:cNvSpPr txBox="1"/>
          <p:nvPr/>
        </p:nvSpPr>
        <p:spPr>
          <a:xfrm>
            <a:off x="1975940" y="3181906"/>
            <a:ext cx="472483" cy="369332"/>
          </a:xfrm>
          <a:prstGeom prst="rect">
            <a:avLst/>
          </a:prstGeom>
          <a:noFill/>
        </p:spPr>
        <p:txBody>
          <a:bodyPr wrap="square" rtlCol="0">
            <a:spAutoFit/>
          </a:bodyPr>
          <a:lstStyle/>
          <a:p>
            <a:pPr algn="ctr"/>
            <a:r>
              <a:rPr lang="en-US" dirty="0"/>
              <a:t>b’</a:t>
            </a:r>
          </a:p>
        </p:txBody>
      </p:sp>
      <p:sp>
        <p:nvSpPr>
          <p:cNvPr id="52" name="TextBox 51"/>
          <p:cNvSpPr txBox="1"/>
          <p:nvPr/>
        </p:nvSpPr>
        <p:spPr>
          <a:xfrm>
            <a:off x="3271794" y="4473905"/>
            <a:ext cx="472483" cy="369332"/>
          </a:xfrm>
          <a:prstGeom prst="rect">
            <a:avLst/>
          </a:prstGeom>
          <a:noFill/>
        </p:spPr>
        <p:txBody>
          <a:bodyPr wrap="square" rtlCol="0">
            <a:spAutoFit/>
          </a:bodyPr>
          <a:lstStyle/>
          <a:p>
            <a:pPr algn="ctr"/>
            <a:r>
              <a:rPr lang="en-US" dirty="0"/>
              <a:t>c’</a:t>
            </a:r>
          </a:p>
        </p:txBody>
      </p:sp>
      <p:sp>
        <p:nvSpPr>
          <p:cNvPr id="53" name="TextBox 52"/>
          <p:cNvSpPr txBox="1"/>
          <p:nvPr/>
        </p:nvSpPr>
        <p:spPr>
          <a:xfrm>
            <a:off x="4468200" y="4229265"/>
            <a:ext cx="1177340" cy="369332"/>
          </a:xfrm>
          <a:prstGeom prst="rect">
            <a:avLst/>
          </a:prstGeom>
          <a:noFill/>
        </p:spPr>
        <p:txBody>
          <a:bodyPr wrap="square" rtlCol="0">
            <a:spAutoFit/>
          </a:bodyPr>
          <a:lstStyle/>
          <a:p>
            <a:pPr algn="ctr"/>
            <a:r>
              <a:rPr lang="en-US" dirty="0"/>
              <a:t>a1, (c1)</a:t>
            </a:r>
          </a:p>
        </p:txBody>
      </p:sp>
      <p:sp>
        <p:nvSpPr>
          <p:cNvPr id="54" name="TextBox 53"/>
          <p:cNvSpPr txBox="1"/>
          <p:nvPr/>
        </p:nvSpPr>
        <p:spPr>
          <a:xfrm>
            <a:off x="6110584" y="2040642"/>
            <a:ext cx="527050" cy="369332"/>
          </a:xfrm>
          <a:prstGeom prst="rect">
            <a:avLst/>
          </a:prstGeom>
          <a:noFill/>
        </p:spPr>
        <p:txBody>
          <a:bodyPr wrap="square" rtlCol="0">
            <a:spAutoFit/>
          </a:bodyPr>
          <a:lstStyle/>
          <a:p>
            <a:pPr algn="ctr"/>
            <a:r>
              <a:rPr lang="en-US" dirty="0"/>
              <a:t>b1</a:t>
            </a:r>
          </a:p>
        </p:txBody>
      </p:sp>
      <p:sp>
        <p:nvSpPr>
          <p:cNvPr id="55" name="TextBox 54"/>
          <p:cNvSpPr txBox="1"/>
          <p:nvPr/>
        </p:nvSpPr>
        <p:spPr>
          <a:xfrm>
            <a:off x="5322888" y="2444904"/>
            <a:ext cx="527050" cy="369332"/>
          </a:xfrm>
          <a:prstGeom prst="rect">
            <a:avLst/>
          </a:prstGeom>
          <a:noFill/>
        </p:spPr>
        <p:txBody>
          <a:bodyPr wrap="square" rtlCol="0">
            <a:spAutoFit/>
          </a:bodyPr>
          <a:lstStyle/>
          <a:p>
            <a:pPr algn="ctr"/>
            <a:r>
              <a:rPr lang="en-US" dirty="0"/>
              <a:t>11</a:t>
            </a:r>
          </a:p>
        </p:txBody>
      </p:sp>
      <p:sp>
        <p:nvSpPr>
          <p:cNvPr id="56" name="TextBox 55"/>
          <p:cNvSpPr txBox="1"/>
          <p:nvPr/>
        </p:nvSpPr>
        <p:spPr>
          <a:xfrm>
            <a:off x="5381026" y="4450009"/>
            <a:ext cx="527050" cy="369332"/>
          </a:xfrm>
          <a:prstGeom prst="rect">
            <a:avLst/>
          </a:prstGeom>
          <a:noFill/>
        </p:spPr>
        <p:txBody>
          <a:bodyPr wrap="square" rtlCol="0">
            <a:spAutoFit/>
          </a:bodyPr>
          <a:lstStyle/>
          <a:p>
            <a:pPr algn="ctr"/>
            <a:r>
              <a:rPr lang="en-US" dirty="0"/>
              <a:t>21</a:t>
            </a:r>
          </a:p>
        </p:txBody>
      </p:sp>
      <p:sp>
        <p:nvSpPr>
          <p:cNvPr id="57" name="TextBox 56"/>
          <p:cNvSpPr txBox="1"/>
          <p:nvPr/>
        </p:nvSpPr>
        <p:spPr>
          <a:xfrm>
            <a:off x="539750" y="1500238"/>
            <a:ext cx="527050" cy="369332"/>
          </a:xfrm>
          <a:prstGeom prst="rect">
            <a:avLst/>
          </a:prstGeom>
          <a:noFill/>
        </p:spPr>
        <p:txBody>
          <a:bodyPr wrap="square" rtlCol="0">
            <a:spAutoFit/>
          </a:bodyPr>
          <a:lstStyle/>
          <a:p>
            <a:pPr algn="ctr"/>
            <a:r>
              <a:rPr lang="en-US" dirty="0"/>
              <a:t>1</a:t>
            </a:r>
          </a:p>
        </p:txBody>
      </p:sp>
      <p:sp>
        <p:nvSpPr>
          <p:cNvPr id="58" name="TextBox 57"/>
          <p:cNvSpPr txBox="1"/>
          <p:nvPr/>
        </p:nvSpPr>
        <p:spPr>
          <a:xfrm>
            <a:off x="3159100" y="1900516"/>
            <a:ext cx="527050" cy="369332"/>
          </a:xfrm>
          <a:prstGeom prst="rect">
            <a:avLst/>
          </a:prstGeom>
          <a:noFill/>
        </p:spPr>
        <p:txBody>
          <a:bodyPr wrap="square" rtlCol="0">
            <a:spAutoFit/>
          </a:bodyPr>
          <a:lstStyle/>
          <a:p>
            <a:pPr algn="ctr"/>
            <a:r>
              <a:rPr lang="en-US" dirty="0"/>
              <a:t>2</a:t>
            </a:r>
          </a:p>
        </p:txBody>
      </p:sp>
      <p:sp>
        <p:nvSpPr>
          <p:cNvPr id="59" name="TextBox 58"/>
          <p:cNvSpPr txBox="1"/>
          <p:nvPr/>
        </p:nvSpPr>
        <p:spPr>
          <a:xfrm>
            <a:off x="709612" y="4157940"/>
            <a:ext cx="527050" cy="369332"/>
          </a:xfrm>
          <a:prstGeom prst="rect">
            <a:avLst/>
          </a:prstGeom>
          <a:noFill/>
        </p:spPr>
        <p:txBody>
          <a:bodyPr wrap="square" rtlCol="0">
            <a:spAutoFit/>
          </a:bodyPr>
          <a:lstStyle/>
          <a:p>
            <a:pPr algn="ctr"/>
            <a:r>
              <a:rPr lang="en-US" dirty="0"/>
              <a:t>1’</a:t>
            </a:r>
          </a:p>
        </p:txBody>
      </p:sp>
      <p:sp>
        <p:nvSpPr>
          <p:cNvPr id="60" name="TextBox 59"/>
          <p:cNvSpPr txBox="1"/>
          <p:nvPr/>
        </p:nvSpPr>
        <p:spPr>
          <a:xfrm>
            <a:off x="3199607" y="5064126"/>
            <a:ext cx="527050" cy="369332"/>
          </a:xfrm>
          <a:prstGeom prst="rect">
            <a:avLst/>
          </a:prstGeom>
          <a:noFill/>
        </p:spPr>
        <p:txBody>
          <a:bodyPr wrap="square" rtlCol="0">
            <a:spAutoFit/>
          </a:bodyPr>
          <a:lstStyle/>
          <a:p>
            <a:pPr algn="ctr"/>
            <a:r>
              <a:rPr lang="en-US" dirty="0"/>
              <a:t>2’</a:t>
            </a:r>
          </a:p>
        </p:txBody>
      </p:sp>
      <p:sp>
        <p:nvSpPr>
          <p:cNvPr id="61" name="TextBox 60"/>
          <p:cNvSpPr txBox="1"/>
          <p:nvPr/>
        </p:nvSpPr>
        <p:spPr>
          <a:xfrm>
            <a:off x="5534024" y="3369885"/>
            <a:ext cx="527050" cy="369332"/>
          </a:xfrm>
          <a:prstGeom prst="rect">
            <a:avLst/>
          </a:prstGeom>
          <a:noFill/>
        </p:spPr>
        <p:txBody>
          <a:bodyPr wrap="square" rtlCol="0">
            <a:spAutoFit/>
          </a:bodyPr>
          <a:lstStyle/>
          <a:p>
            <a:pPr algn="ctr"/>
            <a:r>
              <a:rPr lang="en-US" dirty="0"/>
              <a:t>z1</a:t>
            </a:r>
          </a:p>
        </p:txBody>
      </p:sp>
      <p:sp>
        <p:nvSpPr>
          <p:cNvPr id="62" name="TextBox 61"/>
          <p:cNvSpPr txBox="1"/>
          <p:nvPr/>
        </p:nvSpPr>
        <p:spPr>
          <a:xfrm>
            <a:off x="1678782" y="4512230"/>
            <a:ext cx="527050" cy="369332"/>
          </a:xfrm>
          <a:prstGeom prst="rect">
            <a:avLst/>
          </a:prstGeom>
          <a:noFill/>
        </p:spPr>
        <p:txBody>
          <a:bodyPr wrap="square" rtlCol="0">
            <a:spAutoFit/>
          </a:bodyPr>
          <a:lstStyle/>
          <a:p>
            <a:pPr algn="ctr"/>
            <a:r>
              <a:rPr lang="en-US" dirty="0"/>
              <a:t>z’</a:t>
            </a:r>
          </a:p>
        </p:txBody>
      </p:sp>
      <p:sp>
        <p:nvSpPr>
          <p:cNvPr id="63" name="TextBox 62"/>
          <p:cNvSpPr txBox="1"/>
          <p:nvPr/>
        </p:nvSpPr>
        <p:spPr>
          <a:xfrm>
            <a:off x="1699432" y="1616353"/>
            <a:ext cx="527050" cy="369332"/>
          </a:xfrm>
          <a:prstGeom prst="rect">
            <a:avLst/>
          </a:prstGeom>
          <a:noFill/>
        </p:spPr>
        <p:txBody>
          <a:bodyPr wrap="square" rtlCol="0">
            <a:spAutoFit/>
          </a:bodyPr>
          <a:lstStyle/>
          <a:p>
            <a:pPr algn="ctr"/>
            <a:r>
              <a:rPr lang="en-US" dirty="0"/>
              <a:t>z</a:t>
            </a:r>
          </a:p>
        </p:txBody>
      </p:sp>
      <p:sp>
        <p:nvSpPr>
          <p:cNvPr id="64" name="Oval 63"/>
          <p:cNvSpPr/>
          <p:nvPr/>
        </p:nvSpPr>
        <p:spPr>
          <a:xfrm>
            <a:off x="2020412" y="1931652"/>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32000" y="4495809"/>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211" y="283508"/>
            <a:ext cx="4593772" cy="4322791"/>
          </a:xfrm>
          <a:prstGeom prst="rect">
            <a:avLst/>
          </a:prstGeom>
        </p:spPr>
      </p:pic>
      <p:sp>
        <p:nvSpPr>
          <p:cNvPr id="6" name="TextBox 5"/>
          <p:cNvSpPr txBox="1"/>
          <p:nvPr/>
        </p:nvSpPr>
        <p:spPr>
          <a:xfrm>
            <a:off x="1200019" y="1504358"/>
            <a:ext cx="304800" cy="369332"/>
          </a:xfrm>
          <a:prstGeom prst="rect">
            <a:avLst/>
          </a:prstGeom>
          <a:noFill/>
        </p:spPr>
        <p:txBody>
          <a:bodyPr wrap="square" rtlCol="0">
            <a:spAutoFit/>
          </a:bodyPr>
          <a:lstStyle/>
          <a:p>
            <a:r>
              <a:rPr lang="en-US" dirty="0"/>
              <a:t>x</a:t>
            </a:r>
          </a:p>
        </p:txBody>
      </p:sp>
      <p:sp>
        <p:nvSpPr>
          <p:cNvPr id="66" name="TextBox 65"/>
          <p:cNvSpPr txBox="1"/>
          <p:nvPr/>
        </p:nvSpPr>
        <p:spPr>
          <a:xfrm>
            <a:off x="2899576" y="1762630"/>
            <a:ext cx="304800" cy="369332"/>
          </a:xfrm>
          <a:prstGeom prst="rect">
            <a:avLst/>
          </a:prstGeom>
          <a:noFill/>
        </p:spPr>
        <p:txBody>
          <a:bodyPr wrap="square" rtlCol="0">
            <a:spAutoFit/>
          </a:bodyPr>
          <a:lstStyle/>
          <a:p>
            <a:r>
              <a:rPr lang="en-US" dirty="0"/>
              <a:t>y</a:t>
            </a:r>
          </a:p>
        </p:txBody>
      </p:sp>
      <p:sp>
        <p:nvSpPr>
          <p:cNvPr id="67" name="TextBox 66"/>
          <p:cNvSpPr txBox="1"/>
          <p:nvPr/>
        </p:nvSpPr>
        <p:spPr>
          <a:xfrm>
            <a:off x="1045729" y="4393684"/>
            <a:ext cx="435428" cy="369332"/>
          </a:xfrm>
          <a:prstGeom prst="rect">
            <a:avLst/>
          </a:prstGeom>
          <a:noFill/>
        </p:spPr>
        <p:txBody>
          <a:bodyPr wrap="square" rtlCol="0">
            <a:spAutoFit/>
          </a:bodyPr>
          <a:lstStyle/>
          <a:p>
            <a:pPr algn="ctr"/>
            <a:r>
              <a:rPr lang="en-US" dirty="0"/>
              <a:t>x’</a:t>
            </a:r>
          </a:p>
        </p:txBody>
      </p:sp>
      <p:sp>
        <p:nvSpPr>
          <p:cNvPr id="68" name="TextBox 67"/>
          <p:cNvSpPr txBox="1"/>
          <p:nvPr/>
        </p:nvSpPr>
        <p:spPr>
          <a:xfrm>
            <a:off x="2884558" y="4170766"/>
            <a:ext cx="435428" cy="369332"/>
          </a:xfrm>
          <a:prstGeom prst="rect">
            <a:avLst/>
          </a:prstGeom>
          <a:noFill/>
        </p:spPr>
        <p:txBody>
          <a:bodyPr wrap="square" rtlCol="0">
            <a:spAutoFit/>
          </a:bodyPr>
          <a:lstStyle/>
          <a:p>
            <a:pPr algn="ctr"/>
            <a:r>
              <a:rPr lang="en-US" dirty="0"/>
              <a:t>y’</a:t>
            </a:r>
          </a:p>
        </p:txBody>
      </p:sp>
      <p:cxnSp>
        <p:nvCxnSpPr>
          <p:cNvPr id="70" name="Straight Connector 69"/>
          <p:cNvCxnSpPr>
            <a:stCxn id="19" idx="1"/>
            <a:endCxn id="37" idx="0"/>
          </p:cNvCxnSpPr>
          <p:nvPr/>
        </p:nvCxnSpPr>
        <p:spPr>
          <a:xfrm>
            <a:off x="1550988" y="4322763"/>
            <a:ext cx="501650" cy="19526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stCxn id="65" idx="6"/>
            <a:endCxn id="20" idx="0"/>
          </p:cNvCxnSpPr>
          <p:nvPr/>
        </p:nvCxnSpPr>
        <p:spPr>
          <a:xfrm>
            <a:off x="2077719" y="4518669"/>
            <a:ext cx="989331" cy="39305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8" name="Straight Connector 77"/>
          <p:cNvCxnSpPr>
            <a:stCxn id="40" idx="0"/>
            <a:endCxn id="64" idx="1"/>
          </p:cNvCxnSpPr>
          <p:nvPr/>
        </p:nvCxnSpPr>
        <p:spPr>
          <a:xfrm>
            <a:off x="1387475" y="1831975"/>
            <a:ext cx="639632" cy="106372"/>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p:cNvCxnSpPr>
            <a:stCxn id="34" idx="1"/>
          </p:cNvCxnSpPr>
          <p:nvPr/>
        </p:nvCxnSpPr>
        <p:spPr>
          <a:xfrm flipH="1" flipV="1">
            <a:off x="2094389" y="1949298"/>
            <a:ext cx="877411" cy="16525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6" name="TextBox 85"/>
          <p:cNvSpPr txBox="1"/>
          <p:nvPr/>
        </p:nvSpPr>
        <p:spPr>
          <a:xfrm>
            <a:off x="6313514" y="4771083"/>
            <a:ext cx="5666693" cy="1477328"/>
          </a:xfrm>
          <a:prstGeom prst="rect">
            <a:avLst/>
          </a:prstGeom>
          <a:noFill/>
        </p:spPr>
        <p:txBody>
          <a:bodyPr wrap="square" rtlCol="0">
            <a:spAutoFit/>
          </a:bodyPr>
          <a:lstStyle/>
          <a:p>
            <a:r>
              <a:rPr lang="en-US" dirty="0"/>
              <a:t>Projecting plane containing points X and Y, which is perpendicular to HP, we found that point X is below the line 12, and point Y is above of the line 12. Thus line segment </a:t>
            </a:r>
            <a:r>
              <a:rPr lang="en-US" dirty="0" err="1"/>
              <a:t>xz</a:t>
            </a:r>
            <a:r>
              <a:rPr lang="en-US" dirty="0"/>
              <a:t> is a drawn as a solid line and </a:t>
            </a:r>
            <a:r>
              <a:rPr lang="en-US" dirty="0" err="1"/>
              <a:t>zy</a:t>
            </a:r>
            <a:r>
              <a:rPr lang="en-US" dirty="0"/>
              <a:t> is drawn as a hidden line.</a:t>
            </a:r>
          </a:p>
        </p:txBody>
      </p:sp>
    </p:spTree>
    <p:extLst>
      <p:ext uri="{BB962C8B-B14F-4D97-AF65-F5344CB8AC3E}">
        <p14:creationId xmlns:p14="http://schemas.microsoft.com/office/powerpoint/2010/main" val="101491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1000"/>
                                        <p:tgtEl>
                                          <p:spTgt spid="4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1000"/>
                                        <p:tgtEl>
                                          <p:spTgt spid="4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1000"/>
                                        <p:tgtEl>
                                          <p:spTgt spid="86"/>
                                        </p:tgtEl>
                                      </p:cBhvr>
                                    </p:animEffect>
                                    <p:anim calcmode="lin" valueType="num">
                                      <p:cBhvr>
                                        <p:cTn id="42" dur="1000" fill="hold"/>
                                        <p:tgtEl>
                                          <p:spTgt spid="86"/>
                                        </p:tgtEl>
                                        <p:attrNameLst>
                                          <p:attrName>ppt_x</p:attrName>
                                        </p:attrNameLst>
                                      </p:cBhvr>
                                      <p:tavLst>
                                        <p:tav tm="0">
                                          <p:val>
                                            <p:strVal val="#ppt_x"/>
                                          </p:val>
                                        </p:tav>
                                        <p:tav tm="100000">
                                          <p:val>
                                            <p:strVal val="#ppt_x"/>
                                          </p:val>
                                        </p:tav>
                                      </p:tavLst>
                                    </p:anim>
                                    <p:anim calcmode="lin" valueType="num">
                                      <p:cBhvr>
                                        <p:cTn id="4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up)">
                                      <p:cBhvr>
                                        <p:cTn id="48" dur="1000"/>
                                        <p:tgtEl>
                                          <p:spTgt spid="78"/>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up)">
                                      <p:cBhvr>
                                        <p:cTn id="52"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6" grpId="0"/>
      <p:bldP spid="66" grpId="0"/>
      <p:bldP spid="67" grpId="0"/>
      <p:bldP spid="68" grpId="0"/>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538765" y="223406"/>
            <a:ext cx="11114469" cy="707886"/>
          </a:xfrm>
          <a:prstGeom prst="rect">
            <a:avLst/>
          </a:prstGeom>
          <a:noFill/>
        </p:spPr>
        <p:txBody>
          <a:bodyPr wrap="square" rtlCol="0">
            <a:spAutoFit/>
          </a:bodyPr>
          <a:lstStyle/>
          <a:p>
            <a:r>
              <a:rPr lang="en-US" sz="2000" dirty="0"/>
              <a:t>6) Determine the piercing point between the plane EFG and line JK. Also determine the visibility of the line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466" y="577349"/>
            <a:ext cx="7468992" cy="5988239"/>
          </a:xfrm>
          <a:prstGeom prst="rect">
            <a:avLst/>
          </a:prstGeom>
        </p:spPr>
      </p:pic>
    </p:spTree>
    <p:extLst>
      <p:ext uri="{BB962C8B-B14F-4D97-AF65-F5344CB8AC3E}">
        <p14:creationId xmlns:p14="http://schemas.microsoft.com/office/powerpoint/2010/main" val="551763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3338" y="4268788"/>
            <a:ext cx="3749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403225" y="2717800"/>
            <a:ext cx="0" cy="2792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712787" y="3338513"/>
            <a:ext cx="0" cy="3101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1641475" y="1168400"/>
            <a:ext cx="0" cy="558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570163" y="1477963"/>
            <a:ext cx="0" cy="3721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403225" y="1168400"/>
            <a:ext cx="123825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1641475" y="1168400"/>
            <a:ext cx="928688"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403225" y="2717800"/>
            <a:ext cx="2166938"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403225" y="5510213"/>
            <a:ext cx="1238250" cy="1239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1641475" y="5199063"/>
            <a:ext cx="928688" cy="1550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403225" y="5199063"/>
            <a:ext cx="2166938"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712787" y="6157913"/>
            <a:ext cx="336550"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2120900" y="4889500"/>
            <a:ext cx="449263"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712787" y="2835275"/>
            <a:ext cx="501650"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2054225" y="1477963"/>
            <a:ext cx="515938" cy="517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403225" y="5510213"/>
            <a:ext cx="1981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2384425" y="2657475"/>
            <a:ext cx="0" cy="2852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403225" y="2657475"/>
            <a:ext cx="1981200" cy="60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2384425" y="2657475"/>
            <a:ext cx="4278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4510088" y="136525"/>
            <a:ext cx="0" cy="4102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641475" y="1168400"/>
            <a:ext cx="5886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2570163" y="3028950"/>
            <a:ext cx="442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2570163" y="1477963"/>
            <a:ext cx="4735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712787" y="3338513"/>
            <a:ext cx="6415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6973888" y="920750"/>
            <a:ext cx="12700" cy="495300"/>
          </a:xfrm>
          <a:custGeom>
            <a:avLst/>
            <a:gdLst>
              <a:gd name="T0" fmla="*/ 0 w 16"/>
              <a:gd name="T1" fmla="*/ 625 h 625"/>
              <a:gd name="T2" fmla="*/ 9 w 16"/>
              <a:gd name="T3" fmla="*/ 521 h 625"/>
              <a:gd name="T4" fmla="*/ 15 w 16"/>
              <a:gd name="T5" fmla="*/ 416 h 625"/>
              <a:gd name="T6" fmla="*/ 16 w 16"/>
              <a:gd name="T7" fmla="*/ 313 h 625"/>
              <a:gd name="T8" fmla="*/ 15 w 16"/>
              <a:gd name="T9" fmla="*/ 209 h 625"/>
              <a:gd name="T10" fmla="*/ 9 w 16"/>
              <a:gd name="T11" fmla="*/ 104 h 625"/>
              <a:gd name="T12" fmla="*/ 0 w 16"/>
              <a:gd name="T13" fmla="*/ 0 h 625"/>
            </a:gdLst>
            <a:ahLst/>
            <a:cxnLst>
              <a:cxn ang="0">
                <a:pos x="T0" y="T1"/>
              </a:cxn>
              <a:cxn ang="0">
                <a:pos x="T2" y="T3"/>
              </a:cxn>
              <a:cxn ang="0">
                <a:pos x="T4" y="T5"/>
              </a:cxn>
              <a:cxn ang="0">
                <a:pos x="T6" y="T7"/>
              </a:cxn>
              <a:cxn ang="0">
                <a:pos x="T8" y="T9"/>
              </a:cxn>
              <a:cxn ang="0">
                <a:pos x="T10" y="T11"/>
              </a:cxn>
              <a:cxn ang="0">
                <a:pos x="T12" y="T13"/>
              </a:cxn>
            </a:cxnLst>
            <a:rect l="0" t="0" r="r" b="b"/>
            <a:pathLst>
              <a:path w="16" h="625">
                <a:moveTo>
                  <a:pt x="0" y="625"/>
                </a:moveTo>
                <a:lnTo>
                  <a:pt x="9" y="521"/>
                </a:lnTo>
                <a:lnTo>
                  <a:pt x="15" y="416"/>
                </a:lnTo>
                <a:lnTo>
                  <a:pt x="16" y="313"/>
                </a:lnTo>
                <a:lnTo>
                  <a:pt x="15" y="209"/>
                </a:lnTo>
                <a:lnTo>
                  <a:pt x="9" y="10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5080000" y="1235075"/>
            <a:ext cx="49213" cy="485775"/>
          </a:xfrm>
          <a:custGeom>
            <a:avLst/>
            <a:gdLst>
              <a:gd name="T0" fmla="*/ 0 w 63"/>
              <a:gd name="T1" fmla="*/ 612 h 612"/>
              <a:gd name="T2" fmla="*/ 19 w 63"/>
              <a:gd name="T3" fmla="*/ 563 h 612"/>
              <a:gd name="T4" fmla="*/ 35 w 63"/>
              <a:gd name="T5" fmla="*/ 513 h 612"/>
              <a:gd name="T6" fmla="*/ 46 w 63"/>
              <a:gd name="T7" fmla="*/ 462 h 612"/>
              <a:gd name="T8" fmla="*/ 55 w 63"/>
              <a:gd name="T9" fmla="*/ 411 h 612"/>
              <a:gd name="T10" fmla="*/ 61 w 63"/>
              <a:gd name="T11" fmla="*/ 358 h 612"/>
              <a:gd name="T12" fmla="*/ 63 w 63"/>
              <a:gd name="T13" fmla="*/ 306 h 612"/>
              <a:gd name="T14" fmla="*/ 61 w 63"/>
              <a:gd name="T15" fmla="*/ 253 h 612"/>
              <a:gd name="T16" fmla="*/ 55 w 63"/>
              <a:gd name="T17" fmla="*/ 201 h 612"/>
              <a:gd name="T18" fmla="*/ 46 w 63"/>
              <a:gd name="T19" fmla="*/ 150 h 612"/>
              <a:gd name="T20" fmla="*/ 35 w 63"/>
              <a:gd name="T21" fmla="*/ 98 h 612"/>
              <a:gd name="T22" fmla="*/ 19 w 63"/>
              <a:gd name="T23" fmla="*/ 48 h 612"/>
              <a:gd name="T24" fmla="*/ 0 w 63"/>
              <a:gd name="T25"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12">
                <a:moveTo>
                  <a:pt x="0" y="612"/>
                </a:moveTo>
                <a:lnTo>
                  <a:pt x="19" y="563"/>
                </a:lnTo>
                <a:lnTo>
                  <a:pt x="35" y="513"/>
                </a:lnTo>
                <a:lnTo>
                  <a:pt x="46" y="462"/>
                </a:lnTo>
                <a:lnTo>
                  <a:pt x="55" y="411"/>
                </a:lnTo>
                <a:lnTo>
                  <a:pt x="61" y="358"/>
                </a:lnTo>
                <a:lnTo>
                  <a:pt x="63" y="306"/>
                </a:lnTo>
                <a:lnTo>
                  <a:pt x="61" y="253"/>
                </a:lnTo>
                <a:lnTo>
                  <a:pt x="55" y="201"/>
                </a:lnTo>
                <a:lnTo>
                  <a:pt x="46" y="150"/>
                </a:lnTo>
                <a:lnTo>
                  <a:pt x="35" y="98"/>
                </a:lnTo>
                <a:lnTo>
                  <a:pt x="19" y="4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5722938" y="2409825"/>
            <a:ext cx="25400" cy="493713"/>
          </a:xfrm>
          <a:custGeom>
            <a:avLst/>
            <a:gdLst>
              <a:gd name="T0" fmla="*/ 0 w 31"/>
              <a:gd name="T1" fmla="*/ 623 h 623"/>
              <a:gd name="T2" fmla="*/ 13 w 31"/>
              <a:gd name="T3" fmla="*/ 554 h 623"/>
              <a:gd name="T4" fmla="*/ 21 w 31"/>
              <a:gd name="T5" fmla="*/ 485 h 623"/>
              <a:gd name="T6" fmla="*/ 28 w 31"/>
              <a:gd name="T7" fmla="*/ 415 h 623"/>
              <a:gd name="T8" fmla="*/ 31 w 31"/>
              <a:gd name="T9" fmla="*/ 346 h 623"/>
              <a:gd name="T10" fmla="*/ 31 w 31"/>
              <a:gd name="T11" fmla="*/ 276 h 623"/>
              <a:gd name="T12" fmla="*/ 28 w 31"/>
              <a:gd name="T13" fmla="*/ 208 h 623"/>
              <a:gd name="T14" fmla="*/ 21 w 31"/>
              <a:gd name="T15" fmla="*/ 138 h 623"/>
              <a:gd name="T16" fmla="*/ 13 w 31"/>
              <a:gd name="T17" fmla="*/ 69 h 623"/>
              <a:gd name="T18" fmla="*/ 0 w 31"/>
              <a:gd name="T19"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3">
                <a:moveTo>
                  <a:pt x="0" y="623"/>
                </a:moveTo>
                <a:lnTo>
                  <a:pt x="13" y="554"/>
                </a:lnTo>
                <a:lnTo>
                  <a:pt x="21" y="485"/>
                </a:lnTo>
                <a:lnTo>
                  <a:pt x="28" y="415"/>
                </a:lnTo>
                <a:lnTo>
                  <a:pt x="31" y="346"/>
                </a:lnTo>
                <a:lnTo>
                  <a:pt x="31" y="276"/>
                </a:lnTo>
                <a:lnTo>
                  <a:pt x="28" y="208"/>
                </a:lnTo>
                <a:lnTo>
                  <a:pt x="21" y="138"/>
                </a:lnTo>
                <a:lnTo>
                  <a:pt x="13" y="6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5405438" y="2782888"/>
            <a:ext cx="33338" cy="492125"/>
          </a:xfrm>
          <a:custGeom>
            <a:avLst/>
            <a:gdLst>
              <a:gd name="T0" fmla="*/ 0 w 42"/>
              <a:gd name="T1" fmla="*/ 620 h 620"/>
              <a:gd name="T2" fmla="*/ 15 w 42"/>
              <a:gd name="T3" fmla="*/ 559 h 620"/>
              <a:gd name="T4" fmla="*/ 27 w 42"/>
              <a:gd name="T5" fmla="*/ 497 h 620"/>
              <a:gd name="T6" fmla="*/ 35 w 42"/>
              <a:gd name="T7" fmla="*/ 435 h 620"/>
              <a:gd name="T8" fmla="*/ 40 w 42"/>
              <a:gd name="T9" fmla="*/ 372 h 620"/>
              <a:gd name="T10" fmla="*/ 42 w 42"/>
              <a:gd name="T11" fmla="*/ 310 h 620"/>
              <a:gd name="T12" fmla="*/ 40 w 42"/>
              <a:gd name="T13" fmla="*/ 247 h 620"/>
              <a:gd name="T14" fmla="*/ 35 w 42"/>
              <a:gd name="T15" fmla="*/ 185 h 620"/>
              <a:gd name="T16" fmla="*/ 27 w 42"/>
              <a:gd name="T17" fmla="*/ 123 h 620"/>
              <a:gd name="T18" fmla="*/ 15 w 42"/>
              <a:gd name="T19" fmla="*/ 61 h 620"/>
              <a:gd name="T20" fmla="*/ 0 w 42"/>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20">
                <a:moveTo>
                  <a:pt x="0" y="620"/>
                </a:moveTo>
                <a:lnTo>
                  <a:pt x="15" y="559"/>
                </a:lnTo>
                <a:lnTo>
                  <a:pt x="27" y="497"/>
                </a:lnTo>
                <a:lnTo>
                  <a:pt x="35" y="435"/>
                </a:lnTo>
                <a:lnTo>
                  <a:pt x="40" y="372"/>
                </a:lnTo>
                <a:lnTo>
                  <a:pt x="42" y="310"/>
                </a:lnTo>
                <a:lnTo>
                  <a:pt x="40" y="247"/>
                </a:lnTo>
                <a:lnTo>
                  <a:pt x="35" y="185"/>
                </a:lnTo>
                <a:lnTo>
                  <a:pt x="27" y="123"/>
                </a:lnTo>
                <a:lnTo>
                  <a:pt x="15" y="6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662738" y="3090863"/>
            <a:ext cx="14288" cy="495300"/>
          </a:xfrm>
          <a:custGeom>
            <a:avLst/>
            <a:gdLst>
              <a:gd name="T0" fmla="*/ 0 w 17"/>
              <a:gd name="T1" fmla="*/ 625 h 625"/>
              <a:gd name="T2" fmla="*/ 10 w 17"/>
              <a:gd name="T3" fmla="*/ 522 h 625"/>
              <a:gd name="T4" fmla="*/ 15 w 17"/>
              <a:gd name="T5" fmla="*/ 417 h 625"/>
              <a:gd name="T6" fmla="*/ 17 w 17"/>
              <a:gd name="T7" fmla="*/ 313 h 625"/>
              <a:gd name="T8" fmla="*/ 15 w 17"/>
              <a:gd name="T9" fmla="*/ 209 h 625"/>
              <a:gd name="T10" fmla="*/ 10 w 17"/>
              <a:gd name="T11" fmla="*/ 104 h 625"/>
              <a:gd name="T12" fmla="*/ 0 w 17"/>
              <a:gd name="T13" fmla="*/ 0 h 625"/>
            </a:gdLst>
            <a:ahLst/>
            <a:cxnLst>
              <a:cxn ang="0">
                <a:pos x="T0" y="T1"/>
              </a:cxn>
              <a:cxn ang="0">
                <a:pos x="T2" y="T3"/>
              </a:cxn>
              <a:cxn ang="0">
                <a:pos x="T4" y="T5"/>
              </a:cxn>
              <a:cxn ang="0">
                <a:pos x="T6" y="T7"/>
              </a:cxn>
              <a:cxn ang="0">
                <a:pos x="T8" y="T9"/>
              </a:cxn>
              <a:cxn ang="0">
                <a:pos x="T10" y="T11"/>
              </a:cxn>
              <a:cxn ang="0">
                <a:pos x="T12" y="T13"/>
              </a:cxn>
            </a:cxnLst>
            <a:rect l="0" t="0" r="r" b="b"/>
            <a:pathLst>
              <a:path w="17" h="625">
                <a:moveTo>
                  <a:pt x="0" y="625"/>
                </a:moveTo>
                <a:lnTo>
                  <a:pt x="10" y="522"/>
                </a:lnTo>
                <a:lnTo>
                  <a:pt x="15" y="417"/>
                </a:lnTo>
                <a:lnTo>
                  <a:pt x="17" y="313"/>
                </a:lnTo>
                <a:lnTo>
                  <a:pt x="15" y="209"/>
                </a:lnTo>
                <a:lnTo>
                  <a:pt x="10" y="10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5438775" y="1168400"/>
            <a:ext cx="1549400"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flipV="1">
            <a:off x="5129213" y="1477963"/>
            <a:ext cx="1549400" cy="186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1214438" y="1995488"/>
            <a:ext cx="839788" cy="83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1049338" y="5264150"/>
            <a:ext cx="1071563" cy="89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1609725" y="2439988"/>
            <a:ext cx="4319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1609725" y="2439988"/>
            <a:ext cx="0" cy="3249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1214438" y="2835275"/>
            <a:ext cx="0" cy="38338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2054225" y="1995488"/>
            <a:ext cx="0" cy="4546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1049338" y="1303338"/>
            <a:ext cx="0" cy="48545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2120900" y="1327150"/>
            <a:ext cx="0" cy="39370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p:cNvSpPr txBox="1"/>
          <p:nvPr/>
        </p:nvSpPr>
        <p:spPr>
          <a:xfrm>
            <a:off x="3261752" y="3926209"/>
            <a:ext cx="678425" cy="369332"/>
          </a:xfrm>
          <a:prstGeom prst="rect">
            <a:avLst/>
          </a:prstGeom>
          <a:noFill/>
        </p:spPr>
        <p:txBody>
          <a:bodyPr wrap="square" rtlCol="0">
            <a:spAutoFit/>
          </a:bodyPr>
          <a:lstStyle/>
          <a:p>
            <a:pPr algn="ctr"/>
            <a:r>
              <a:rPr lang="en-US" dirty="0"/>
              <a:t>VP</a:t>
            </a:r>
          </a:p>
        </p:txBody>
      </p:sp>
      <p:sp>
        <p:nvSpPr>
          <p:cNvPr id="48" name="TextBox 47"/>
          <p:cNvSpPr txBox="1"/>
          <p:nvPr/>
        </p:nvSpPr>
        <p:spPr>
          <a:xfrm>
            <a:off x="3261752" y="4251464"/>
            <a:ext cx="678425" cy="369332"/>
          </a:xfrm>
          <a:prstGeom prst="rect">
            <a:avLst/>
          </a:prstGeom>
          <a:noFill/>
        </p:spPr>
        <p:txBody>
          <a:bodyPr wrap="square" rtlCol="0">
            <a:spAutoFit/>
          </a:bodyPr>
          <a:lstStyle/>
          <a:p>
            <a:pPr algn="ctr"/>
            <a:r>
              <a:rPr lang="en-US" dirty="0"/>
              <a:t>HP</a:t>
            </a:r>
          </a:p>
        </p:txBody>
      </p:sp>
      <p:sp>
        <p:nvSpPr>
          <p:cNvPr id="49" name="TextBox 48"/>
          <p:cNvSpPr txBox="1"/>
          <p:nvPr/>
        </p:nvSpPr>
        <p:spPr>
          <a:xfrm rot="5400000">
            <a:off x="3999702" y="3885172"/>
            <a:ext cx="678425" cy="369332"/>
          </a:xfrm>
          <a:prstGeom prst="rect">
            <a:avLst/>
          </a:prstGeom>
          <a:noFill/>
        </p:spPr>
        <p:txBody>
          <a:bodyPr wrap="square" rtlCol="0">
            <a:spAutoFit/>
          </a:bodyPr>
          <a:lstStyle/>
          <a:p>
            <a:pPr algn="ctr"/>
            <a:r>
              <a:rPr lang="en-US" dirty="0"/>
              <a:t>VP</a:t>
            </a:r>
          </a:p>
        </p:txBody>
      </p:sp>
      <p:sp>
        <p:nvSpPr>
          <p:cNvPr id="50" name="TextBox 49"/>
          <p:cNvSpPr txBox="1"/>
          <p:nvPr/>
        </p:nvSpPr>
        <p:spPr>
          <a:xfrm rot="5400000">
            <a:off x="4345753" y="3899178"/>
            <a:ext cx="678425" cy="369332"/>
          </a:xfrm>
          <a:prstGeom prst="rect">
            <a:avLst/>
          </a:prstGeom>
          <a:noFill/>
        </p:spPr>
        <p:txBody>
          <a:bodyPr wrap="square" rtlCol="0">
            <a:spAutoFit/>
          </a:bodyPr>
          <a:lstStyle/>
          <a:p>
            <a:pPr algn="ctr"/>
            <a:r>
              <a:rPr lang="en-US" dirty="0"/>
              <a:t>AP1</a:t>
            </a:r>
          </a:p>
        </p:txBody>
      </p:sp>
      <p:sp>
        <p:nvSpPr>
          <p:cNvPr id="51" name="TextBox 50"/>
          <p:cNvSpPr txBox="1"/>
          <p:nvPr/>
        </p:nvSpPr>
        <p:spPr>
          <a:xfrm>
            <a:off x="53616" y="5450444"/>
            <a:ext cx="550712" cy="369332"/>
          </a:xfrm>
          <a:prstGeom prst="rect">
            <a:avLst/>
          </a:prstGeom>
          <a:noFill/>
        </p:spPr>
        <p:txBody>
          <a:bodyPr wrap="square" rtlCol="0">
            <a:spAutoFit/>
          </a:bodyPr>
          <a:lstStyle/>
          <a:p>
            <a:pPr algn="ctr"/>
            <a:r>
              <a:rPr lang="en-US" dirty="0"/>
              <a:t>e</a:t>
            </a:r>
          </a:p>
        </p:txBody>
      </p:sp>
      <p:sp>
        <p:nvSpPr>
          <p:cNvPr id="52" name="TextBox 51"/>
          <p:cNvSpPr txBox="1"/>
          <p:nvPr/>
        </p:nvSpPr>
        <p:spPr>
          <a:xfrm>
            <a:off x="1503513" y="6565384"/>
            <a:ext cx="550712" cy="369332"/>
          </a:xfrm>
          <a:prstGeom prst="rect">
            <a:avLst/>
          </a:prstGeom>
          <a:noFill/>
        </p:spPr>
        <p:txBody>
          <a:bodyPr wrap="square" rtlCol="0">
            <a:spAutoFit/>
          </a:bodyPr>
          <a:lstStyle/>
          <a:p>
            <a:pPr algn="ctr"/>
            <a:r>
              <a:rPr lang="en-US" dirty="0"/>
              <a:t>f</a:t>
            </a:r>
          </a:p>
        </p:txBody>
      </p:sp>
      <p:sp>
        <p:nvSpPr>
          <p:cNvPr id="53" name="TextBox 52"/>
          <p:cNvSpPr txBox="1"/>
          <p:nvPr/>
        </p:nvSpPr>
        <p:spPr>
          <a:xfrm>
            <a:off x="2409438" y="5068926"/>
            <a:ext cx="550712" cy="369332"/>
          </a:xfrm>
          <a:prstGeom prst="rect">
            <a:avLst/>
          </a:prstGeom>
          <a:noFill/>
        </p:spPr>
        <p:txBody>
          <a:bodyPr wrap="square" rtlCol="0">
            <a:spAutoFit/>
          </a:bodyPr>
          <a:lstStyle/>
          <a:p>
            <a:pPr algn="ctr"/>
            <a:r>
              <a:rPr lang="en-US" dirty="0"/>
              <a:t>g</a:t>
            </a:r>
          </a:p>
        </p:txBody>
      </p:sp>
      <p:sp>
        <p:nvSpPr>
          <p:cNvPr id="54" name="TextBox 53"/>
          <p:cNvSpPr txBox="1"/>
          <p:nvPr/>
        </p:nvSpPr>
        <p:spPr>
          <a:xfrm>
            <a:off x="367658" y="6342965"/>
            <a:ext cx="550712" cy="369332"/>
          </a:xfrm>
          <a:prstGeom prst="rect">
            <a:avLst/>
          </a:prstGeom>
          <a:noFill/>
        </p:spPr>
        <p:txBody>
          <a:bodyPr wrap="square" rtlCol="0">
            <a:spAutoFit/>
          </a:bodyPr>
          <a:lstStyle/>
          <a:p>
            <a:pPr algn="ctr"/>
            <a:r>
              <a:rPr lang="en-US" dirty="0"/>
              <a:t>j</a:t>
            </a:r>
          </a:p>
        </p:txBody>
      </p:sp>
      <p:sp>
        <p:nvSpPr>
          <p:cNvPr id="55" name="TextBox 54"/>
          <p:cNvSpPr txBox="1"/>
          <p:nvPr/>
        </p:nvSpPr>
        <p:spPr>
          <a:xfrm>
            <a:off x="2420765" y="4740019"/>
            <a:ext cx="550712" cy="369332"/>
          </a:xfrm>
          <a:prstGeom prst="rect">
            <a:avLst/>
          </a:prstGeom>
          <a:noFill/>
        </p:spPr>
        <p:txBody>
          <a:bodyPr wrap="square" rtlCol="0">
            <a:spAutoFit/>
          </a:bodyPr>
          <a:lstStyle/>
          <a:p>
            <a:pPr algn="ctr"/>
            <a:r>
              <a:rPr lang="en-US" dirty="0"/>
              <a:t>k</a:t>
            </a:r>
          </a:p>
        </p:txBody>
      </p:sp>
      <p:sp>
        <p:nvSpPr>
          <p:cNvPr id="56" name="TextBox 55"/>
          <p:cNvSpPr txBox="1"/>
          <p:nvPr/>
        </p:nvSpPr>
        <p:spPr>
          <a:xfrm>
            <a:off x="68451" y="2407206"/>
            <a:ext cx="550712" cy="369332"/>
          </a:xfrm>
          <a:prstGeom prst="rect">
            <a:avLst/>
          </a:prstGeom>
          <a:noFill/>
        </p:spPr>
        <p:txBody>
          <a:bodyPr wrap="square" rtlCol="0">
            <a:spAutoFit/>
          </a:bodyPr>
          <a:lstStyle/>
          <a:p>
            <a:pPr algn="ctr"/>
            <a:r>
              <a:rPr lang="en-US" dirty="0"/>
              <a:t>e’</a:t>
            </a:r>
          </a:p>
        </p:txBody>
      </p:sp>
      <p:sp>
        <p:nvSpPr>
          <p:cNvPr id="57" name="TextBox 56"/>
          <p:cNvSpPr txBox="1"/>
          <p:nvPr/>
        </p:nvSpPr>
        <p:spPr>
          <a:xfrm>
            <a:off x="1393825" y="817218"/>
            <a:ext cx="550712" cy="369332"/>
          </a:xfrm>
          <a:prstGeom prst="rect">
            <a:avLst/>
          </a:prstGeom>
          <a:noFill/>
        </p:spPr>
        <p:txBody>
          <a:bodyPr wrap="square" rtlCol="0">
            <a:spAutoFit/>
          </a:bodyPr>
          <a:lstStyle/>
          <a:p>
            <a:pPr algn="ctr"/>
            <a:r>
              <a:rPr lang="en-US" dirty="0"/>
              <a:t>f’</a:t>
            </a:r>
          </a:p>
        </p:txBody>
      </p:sp>
      <p:sp>
        <p:nvSpPr>
          <p:cNvPr id="58" name="TextBox 57"/>
          <p:cNvSpPr txBox="1"/>
          <p:nvPr/>
        </p:nvSpPr>
        <p:spPr>
          <a:xfrm>
            <a:off x="2465463" y="2946402"/>
            <a:ext cx="550712" cy="369332"/>
          </a:xfrm>
          <a:prstGeom prst="rect">
            <a:avLst/>
          </a:prstGeom>
          <a:noFill/>
        </p:spPr>
        <p:txBody>
          <a:bodyPr wrap="square" rtlCol="0">
            <a:spAutoFit/>
          </a:bodyPr>
          <a:lstStyle/>
          <a:p>
            <a:pPr algn="ctr"/>
            <a:r>
              <a:rPr lang="en-US" dirty="0"/>
              <a:t>g’</a:t>
            </a:r>
          </a:p>
        </p:txBody>
      </p:sp>
      <p:sp>
        <p:nvSpPr>
          <p:cNvPr id="59" name="TextBox 58"/>
          <p:cNvSpPr txBox="1"/>
          <p:nvPr/>
        </p:nvSpPr>
        <p:spPr>
          <a:xfrm>
            <a:off x="335371" y="3184703"/>
            <a:ext cx="550712" cy="369332"/>
          </a:xfrm>
          <a:prstGeom prst="rect">
            <a:avLst/>
          </a:prstGeom>
          <a:noFill/>
        </p:spPr>
        <p:txBody>
          <a:bodyPr wrap="square" rtlCol="0">
            <a:spAutoFit/>
          </a:bodyPr>
          <a:lstStyle/>
          <a:p>
            <a:pPr algn="ctr"/>
            <a:r>
              <a:rPr lang="en-US" dirty="0"/>
              <a:t>j’</a:t>
            </a:r>
          </a:p>
        </p:txBody>
      </p:sp>
      <p:sp>
        <p:nvSpPr>
          <p:cNvPr id="60" name="TextBox 59"/>
          <p:cNvSpPr txBox="1"/>
          <p:nvPr/>
        </p:nvSpPr>
        <p:spPr>
          <a:xfrm>
            <a:off x="2401244" y="1172647"/>
            <a:ext cx="550712" cy="369332"/>
          </a:xfrm>
          <a:prstGeom prst="rect">
            <a:avLst/>
          </a:prstGeom>
          <a:noFill/>
        </p:spPr>
        <p:txBody>
          <a:bodyPr wrap="square" rtlCol="0">
            <a:spAutoFit/>
          </a:bodyPr>
          <a:lstStyle/>
          <a:p>
            <a:pPr algn="ctr"/>
            <a:r>
              <a:rPr lang="en-US" dirty="0"/>
              <a:t>k’</a:t>
            </a:r>
          </a:p>
        </p:txBody>
      </p:sp>
      <p:sp>
        <p:nvSpPr>
          <p:cNvPr id="61" name="TextBox 60"/>
          <p:cNvSpPr txBox="1"/>
          <p:nvPr/>
        </p:nvSpPr>
        <p:spPr>
          <a:xfrm>
            <a:off x="2208363" y="2360654"/>
            <a:ext cx="550712" cy="369332"/>
          </a:xfrm>
          <a:prstGeom prst="rect">
            <a:avLst/>
          </a:prstGeom>
          <a:noFill/>
        </p:spPr>
        <p:txBody>
          <a:bodyPr wrap="square" rtlCol="0">
            <a:spAutoFit/>
          </a:bodyPr>
          <a:lstStyle/>
          <a:p>
            <a:pPr algn="ctr"/>
            <a:r>
              <a:rPr lang="en-US" dirty="0"/>
              <a:t>x’</a:t>
            </a:r>
          </a:p>
        </p:txBody>
      </p:sp>
      <p:sp>
        <p:nvSpPr>
          <p:cNvPr id="62" name="TextBox 61"/>
          <p:cNvSpPr txBox="1"/>
          <p:nvPr/>
        </p:nvSpPr>
        <p:spPr>
          <a:xfrm>
            <a:off x="2222203" y="5412690"/>
            <a:ext cx="550712" cy="369332"/>
          </a:xfrm>
          <a:prstGeom prst="rect">
            <a:avLst/>
          </a:prstGeom>
          <a:noFill/>
        </p:spPr>
        <p:txBody>
          <a:bodyPr wrap="square" rtlCol="0">
            <a:spAutoFit/>
          </a:bodyPr>
          <a:lstStyle/>
          <a:p>
            <a:pPr algn="ctr"/>
            <a:r>
              <a:rPr lang="en-US" dirty="0"/>
              <a:t>x</a:t>
            </a:r>
          </a:p>
        </p:txBody>
      </p:sp>
      <p:sp>
        <p:nvSpPr>
          <p:cNvPr id="63" name="TextBox 62"/>
          <p:cNvSpPr txBox="1"/>
          <p:nvPr/>
        </p:nvSpPr>
        <p:spPr>
          <a:xfrm>
            <a:off x="4709855" y="2464787"/>
            <a:ext cx="1148278" cy="369332"/>
          </a:xfrm>
          <a:prstGeom prst="rect">
            <a:avLst/>
          </a:prstGeom>
          <a:noFill/>
        </p:spPr>
        <p:txBody>
          <a:bodyPr wrap="square" rtlCol="0">
            <a:spAutoFit/>
          </a:bodyPr>
          <a:lstStyle/>
          <a:p>
            <a:pPr algn="ctr"/>
            <a:r>
              <a:rPr lang="en-US" dirty="0"/>
              <a:t>e1, (x1)</a:t>
            </a:r>
          </a:p>
        </p:txBody>
      </p:sp>
      <p:sp>
        <p:nvSpPr>
          <p:cNvPr id="64" name="TextBox 63"/>
          <p:cNvSpPr txBox="1"/>
          <p:nvPr/>
        </p:nvSpPr>
        <p:spPr>
          <a:xfrm>
            <a:off x="6886017" y="826550"/>
            <a:ext cx="550712" cy="369332"/>
          </a:xfrm>
          <a:prstGeom prst="rect">
            <a:avLst/>
          </a:prstGeom>
          <a:noFill/>
        </p:spPr>
        <p:txBody>
          <a:bodyPr wrap="square" rtlCol="0">
            <a:spAutoFit/>
          </a:bodyPr>
          <a:lstStyle/>
          <a:p>
            <a:pPr algn="ctr"/>
            <a:r>
              <a:rPr lang="en-US" dirty="0"/>
              <a:t>f1</a:t>
            </a:r>
          </a:p>
        </p:txBody>
      </p:sp>
      <p:sp>
        <p:nvSpPr>
          <p:cNvPr id="65" name="TextBox 64"/>
          <p:cNvSpPr txBox="1"/>
          <p:nvPr/>
        </p:nvSpPr>
        <p:spPr>
          <a:xfrm>
            <a:off x="4994869" y="2940089"/>
            <a:ext cx="550712" cy="369332"/>
          </a:xfrm>
          <a:prstGeom prst="rect">
            <a:avLst/>
          </a:prstGeom>
          <a:noFill/>
        </p:spPr>
        <p:txBody>
          <a:bodyPr wrap="square" rtlCol="0">
            <a:spAutoFit/>
          </a:bodyPr>
          <a:lstStyle/>
          <a:p>
            <a:pPr algn="ctr"/>
            <a:r>
              <a:rPr lang="en-US" dirty="0"/>
              <a:t>g1</a:t>
            </a:r>
          </a:p>
        </p:txBody>
      </p:sp>
      <p:sp>
        <p:nvSpPr>
          <p:cNvPr id="66" name="TextBox 65"/>
          <p:cNvSpPr txBox="1"/>
          <p:nvPr/>
        </p:nvSpPr>
        <p:spPr>
          <a:xfrm>
            <a:off x="6577163" y="3370641"/>
            <a:ext cx="550712" cy="369332"/>
          </a:xfrm>
          <a:prstGeom prst="rect">
            <a:avLst/>
          </a:prstGeom>
          <a:noFill/>
        </p:spPr>
        <p:txBody>
          <a:bodyPr wrap="square" rtlCol="0">
            <a:spAutoFit/>
          </a:bodyPr>
          <a:lstStyle/>
          <a:p>
            <a:pPr algn="ctr"/>
            <a:r>
              <a:rPr lang="en-US" dirty="0"/>
              <a:t>j1</a:t>
            </a:r>
          </a:p>
        </p:txBody>
      </p:sp>
      <p:sp>
        <p:nvSpPr>
          <p:cNvPr id="67" name="TextBox 66"/>
          <p:cNvSpPr txBox="1"/>
          <p:nvPr/>
        </p:nvSpPr>
        <p:spPr>
          <a:xfrm>
            <a:off x="4616524" y="1385215"/>
            <a:ext cx="550712" cy="369332"/>
          </a:xfrm>
          <a:prstGeom prst="rect">
            <a:avLst/>
          </a:prstGeom>
          <a:noFill/>
        </p:spPr>
        <p:txBody>
          <a:bodyPr wrap="square" rtlCol="0">
            <a:spAutoFit/>
          </a:bodyPr>
          <a:lstStyle/>
          <a:p>
            <a:pPr algn="ctr"/>
            <a:r>
              <a:rPr lang="en-US" dirty="0"/>
              <a:t>k1</a:t>
            </a:r>
          </a:p>
        </p:txBody>
      </p:sp>
      <p:sp>
        <p:nvSpPr>
          <p:cNvPr id="68" name="TextBox 67"/>
          <p:cNvSpPr txBox="1"/>
          <p:nvPr/>
        </p:nvSpPr>
        <p:spPr>
          <a:xfrm>
            <a:off x="5938119" y="2215665"/>
            <a:ext cx="550712" cy="369332"/>
          </a:xfrm>
          <a:prstGeom prst="rect">
            <a:avLst/>
          </a:prstGeom>
          <a:noFill/>
        </p:spPr>
        <p:txBody>
          <a:bodyPr wrap="square" rtlCol="0">
            <a:spAutoFit/>
          </a:bodyPr>
          <a:lstStyle/>
          <a:p>
            <a:pPr algn="ctr"/>
            <a:r>
              <a:rPr lang="en-US" dirty="0"/>
              <a:t>p1</a:t>
            </a:r>
          </a:p>
        </p:txBody>
      </p:sp>
      <p:sp>
        <p:nvSpPr>
          <p:cNvPr id="69" name="TextBox 68"/>
          <p:cNvSpPr txBox="1"/>
          <p:nvPr/>
        </p:nvSpPr>
        <p:spPr>
          <a:xfrm>
            <a:off x="1290669" y="2198773"/>
            <a:ext cx="550712" cy="369332"/>
          </a:xfrm>
          <a:prstGeom prst="rect">
            <a:avLst/>
          </a:prstGeom>
          <a:noFill/>
        </p:spPr>
        <p:txBody>
          <a:bodyPr wrap="square" rtlCol="0">
            <a:spAutoFit/>
          </a:bodyPr>
          <a:lstStyle/>
          <a:p>
            <a:pPr algn="ctr"/>
            <a:r>
              <a:rPr lang="en-US" dirty="0"/>
              <a:t>P’</a:t>
            </a:r>
          </a:p>
        </p:txBody>
      </p:sp>
      <p:sp>
        <p:nvSpPr>
          <p:cNvPr id="70" name="TextBox 69"/>
          <p:cNvSpPr txBox="1"/>
          <p:nvPr/>
        </p:nvSpPr>
        <p:spPr>
          <a:xfrm>
            <a:off x="1233822" y="5350154"/>
            <a:ext cx="550712" cy="369332"/>
          </a:xfrm>
          <a:prstGeom prst="rect">
            <a:avLst/>
          </a:prstGeom>
          <a:noFill/>
        </p:spPr>
        <p:txBody>
          <a:bodyPr wrap="square" rtlCol="0">
            <a:spAutoFit/>
          </a:bodyPr>
          <a:lstStyle/>
          <a:p>
            <a:pPr algn="ctr"/>
            <a:r>
              <a:rPr lang="en-US" dirty="0"/>
              <a:t>p</a:t>
            </a:r>
          </a:p>
        </p:txBody>
      </p:sp>
      <p:cxnSp>
        <p:nvCxnSpPr>
          <p:cNvPr id="82" name="Straight Connector 81"/>
          <p:cNvCxnSpPr>
            <a:stCxn id="45" idx="0"/>
            <a:endCxn id="42" idx="1"/>
          </p:cNvCxnSpPr>
          <p:nvPr/>
        </p:nvCxnSpPr>
        <p:spPr>
          <a:xfrm flipV="1">
            <a:off x="1049338" y="5689601"/>
            <a:ext cx="560388" cy="46831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6" name="Straight Connector 85"/>
          <p:cNvCxnSpPr>
            <a:stCxn id="42" idx="1"/>
            <a:endCxn id="46" idx="0"/>
          </p:cNvCxnSpPr>
          <p:nvPr/>
        </p:nvCxnSpPr>
        <p:spPr>
          <a:xfrm flipV="1">
            <a:off x="1609726" y="5264150"/>
            <a:ext cx="511174" cy="425451"/>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p:cNvCxnSpPr>
            <a:stCxn id="43" idx="0"/>
          </p:cNvCxnSpPr>
          <p:nvPr/>
        </p:nvCxnSpPr>
        <p:spPr>
          <a:xfrm flipV="1">
            <a:off x="1214438" y="2439988"/>
            <a:ext cx="395287" cy="395287"/>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1641475" y="1995488"/>
            <a:ext cx="412750" cy="411718"/>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239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1000"/>
                                        <p:tgtEl>
                                          <p:spTgt spid="2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10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1000"/>
                                        <p:tgtEl>
                                          <p:spTgt spid="27"/>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000"/>
                                        <p:tgtEl>
                                          <p:spTgt spid="2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1000"/>
                                        <p:tgtEl>
                                          <p:spTgt spid="30"/>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1000"/>
                                        <p:tgtEl>
                                          <p:spTgt spid="2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1000"/>
                                        <p:tgtEl>
                                          <p:spTgt spid="29"/>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10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up)">
                                      <p:cBhvr>
                                        <p:cTn id="64" dur="1000"/>
                                        <p:tgtEl>
                                          <p:spTgt spid="32"/>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1000"/>
                                        <p:tgtEl>
                                          <p:spTgt spid="33"/>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1000"/>
                                        <p:tgtEl>
                                          <p:spTgt spid="34"/>
                                        </p:tgtEl>
                                      </p:cBhvr>
                                    </p:animEffect>
                                  </p:childTnLst>
                                </p:cTn>
                              </p:par>
                            </p:childTnLst>
                          </p:cTn>
                        </p:par>
                        <p:par>
                          <p:cTn id="73" fill="hold">
                            <p:stCondLst>
                              <p:cond delay="3000"/>
                            </p:stCondLst>
                            <p:childTnLst>
                              <p:par>
                                <p:cTn id="74" presetID="22" presetClass="entr" presetSubtype="1"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1000"/>
                                        <p:tgtEl>
                                          <p:spTgt spid="35"/>
                                        </p:tgtEl>
                                      </p:cBhvr>
                                    </p:animEffect>
                                  </p:childTnLst>
                                </p:cTn>
                              </p:par>
                            </p:childTnLst>
                          </p:cTn>
                        </p:par>
                        <p:par>
                          <p:cTn id="77" fill="hold">
                            <p:stCondLst>
                              <p:cond delay="4000"/>
                            </p:stCondLst>
                            <p:childTnLst>
                              <p:par>
                                <p:cTn id="78" presetID="22" presetClass="entr" presetSubtype="1"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10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500"/>
                                        <p:tgtEl>
                                          <p:spTgt spid="63"/>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66"/>
                                        </p:tgtEl>
                                        <p:attrNameLst>
                                          <p:attrName>style.visibility</p:attrName>
                                        </p:attrNameLst>
                                      </p:cBhvr>
                                      <p:to>
                                        <p:strVal val="visible"/>
                                      </p:to>
                                    </p:set>
                                    <p:animEffect transition="in" filter="fade">
                                      <p:cBhvr>
                                        <p:cTn id="101" dur="500"/>
                                        <p:tgtEl>
                                          <p:spTgt spid="6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wipe(down)">
                                      <p:cBhvr>
                                        <p:cTn id="106" dur="100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up)">
                                      <p:cBhvr>
                                        <p:cTn id="111" dur="10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right)">
                                      <p:cBhvr>
                                        <p:cTn id="121" dur="1000"/>
                                        <p:tgtEl>
                                          <p:spTgt spid="4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wipe(up)">
                                      <p:cBhvr>
                                        <p:cTn id="131" dur="1000"/>
                                        <p:tgtEl>
                                          <p:spTgt spid="4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up)">
                                      <p:cBhvr>
                                        <p:cTn id="141" dur="1000"/>
                                        <p:tgtEl>
                                          <p:spTgt spid="43"/>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wipe(up)">
                                      <p:cBhvr>
                                        <p:cTn id="144" dur="1000"/>
                                        <p:tgtEl>
                                          <p:spTgt spid="4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wipe(down)">
                                      <p:cBhvr>
                                        <p:cTn id="149" dur="1000"/>
                                        <p:tgtEl>
                                          <p:spTgt spid="3"/>
                                        </p:tgtEl>
                                      </p:cBhvr>
                                    </p:animEffect>
                                  </p:childTnLst>
                                </p:cTn>
                              </p:par>
                            </p:childTnLst>
                          </p:cTn>
                        </p:par>
                        <p:par>
                          <p:cTn id="150" fill="hold">
                            <p:stCondLst>
                              <p:cond delay="1000"/>
                            </p:stCondLst>
                            <p:childTnLst>
                              <p:par>
                                <p:cTn id="151" presetID="22" presetClass="entr" presetSubtype="4" fill="hold" nodeType="after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wipe(down)">
                                      <p:cBhvr>
                                        <p:cTn id="153" dur="1000"/>
                                        <p:tgtEl>
                                          <p:spTgt spid="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5"/>
                                        </p:tgtEl>
                                        <p:attrNameLst>
                                          <p:attrName>style.visibility</p:attrName>
                                        </p:attrNameLst>
                                      </p:cBhvr>
                                      <p:to>
                                        <p:strVal val="visible"/>
                                      </p:to>
                                    </p:set>
                                    <p:animEffect transition="in" filter="wipe(down)">
                                      <p:cBhvr>
                                        <p:cTn id="158" dur="1000"/>
                                        <p:tgtEl>
                                          <p:spTgt spid="4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ipe(down)">
                                      <p:cBhvr>
                                        <p:cTn id="161" dur="1000"/>
                                        <p:tgtEl>
                                          <p:spTgt spid="4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up)">
                                      <p:cBhvr>
                                        <p:cTn id="166" dur="1000"/>
                                        <p:tgtEl>
                                          <p:spTgt spid="86"/>
                                        </p:tgtEl>
                                      </p:cBhvr>
                                    </p:animEffect>
                                  </p:childTnLst>
                                </p:cTn>
                              </p:par>
                            </p:childTnLst>
                          </p:cTn>
                        </p:par>
                        <p:par>
                          <p:cTn id="167" fill="hold">
                            <p:stCondLst>
                              <p:cond delay="1000"/>
                            </p:stCondLst>
                            <p:childTnLst>
                              <p:par>
                                <p:cTn id="168" presetID="22" presetClass="entr" presetSubtype="1" fill="hold" nodeType="afterEffect">
                                  <p:stCondLst>
                                    <p:cond delay="0"/>
                                  </p:stCondLst>
                                  <p:childTnLst>
                                    <p:set>
                                      <p:cBhvr>
                                        <p:cTn id="169" dur="1" fill="hold">
                                          <p:stCondLst>
                                            <p:cond delay="0"/>
                                          </p:stCondLst>
                                        </p:cTn>
                                        <p:tgtEl>
                                          <p:spTgt spid="82"/>
                                        </p:tgtEl>
                                        <p:attrNameLst>
                                          <p:attrName>style.visibility</p:attrName>
                                        </p:attrNameLst>
                                      </p:cBhvr>
                                      <p:to>
                                        <p:strVal val="visible"/>
                                      </p:to>
                                    </p:set>
                                    <p:animEffect transition="in" filter="wipe(up)">
                                      <p:cBhvr>
                                        <p:cTn id="170"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1" grpId="0" animBg="1"/>
      <p:bldP spid="42" grpId="0" animBg="1"/>
      <p:bldP spid="43" grpId="0" animBg="1"/>
      <p:bldP spid="44" grpId="0" animBg="1"/>
      <p:bldP spid="45" grpId="0" animBg="1"/>
      <p:bldP spid="46" grpId="0" animBg="1"/>
      <p:bldP spid="49" grpId="0"/>
      <p:bldP spid="50" grpId="0"/>
      <p:bldP spid="61" grpId="0"/>
      <p:bldP spid="62" grpId="0"/>
      <p:bldP spid="63" grpId="0"/>
      <p:bldP spid="64" grpId="0"/>
      <p:bldP spid="65" grpId="0"/>
      <p:bldP spid="66" grpId="0"/>
      <p:bldP spid="67" grpId="0"/>
      <p:bldP spid="68" grpId="0"/>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a:t>Case II: Projection in the Auxiliary Inclined Plane (AIP)</a:t>
            </a:r>
          </a:p>
        </p:txBody>
      </p:sp>
      <p:sp>
        <p:nvSpPr>
          <p:cNvPr id="5" name="TextBox 4"/>
          <p:cNvSpPr txBox="1"/>
          <p:nvPr/>
        </p:nvSpPr>
        <p:spPr>
          <a:xfrm>
            <a:off x="2021983" y="5504163"/>
            <a:ext cx="6375042" cy="369332"/>
          </a:xfrm>
          <a:prstGeom prst="rect">
            <a:avLst/>
          </a:prstGeom>
          <a:noFill/>
        </p:spPr>
        <p:txBody>
          <a:bodyPr wrap="square" rtlCol="0">
            <a:spAutoFit/>
          </a:bodyPr>
          <a:lstStyle/>
          <a:p>
            <a:r>
              <a:rPr lang="en-US" dirty="0" err="1"/>
              <a:t>p</a:t>
            </a:r>
            <a:r>
              <a:rPr lang="en-US" baseline="-25000" dirty="0" err="1"/>
              <a:t>x</a:t>
            </a:r>
            <a:r>
              <a:rPr lang="en-US" baseline="-25000" dirty="0"/>
              <a:t> </a:t>
            </a:r>
            <a:r>
              <a:rPr lang="en-US" dirty="0"/>
              <a:t>p = p</a:t>
            </a:r>
            <a:r>
              <a:rPr lang="en-US" baseline="-25000" dirty="0"/>
              <a:t>x1</a:t>
            </a:r>
            <a:r>
              <a:rPr lang="en-US" dirty="0"/>
              <a:t> p</a:t>
            </a:r>
            <a:r>
              <a:rPr lang="en-US" baseline="-25000" dirty="0"/>
              <a:t>1</a:t>
            </a:r>
            <a:r>
              <a:rPr lang="en-US" dirty="0"/>
              <a:t> (Since both AIP and HP are perpendicular to VP)</a:t>
            </a:r>
          </a:p>
        </p:txBody>
      </p:sp>
      <p:sp>
        <p:nvSpPr>
          <p:cNvPr id="7" name="Rectangle 6"/>
          <p:cNvSpPr/>
          <p:nvPr/>
        </p:nvSpPr>
        <p:spPr>
          <a:xfrm>
            <a:off x="10943771" y="1015123"/>
            <a:ext cx="557880" cy="30840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43771" y="1446918"/>
            <a:ext cx="557880" cy="30840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943771" y="1885960"/>
            <a:ext cx="557880" cy="283028"/>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964623" y="1430324"/>
            <a:ext cx="537028" cy="369332"/>
          </a:xfrm>
          <a:prstGeom prst="rect">
            <a:avLst/>
          </a:prstGeom>
          <a:noFill/>
        </p:spPr>
        <p:txBody>
          <a:bodyPr wrap="square" rtlCol="0">
            <a:spAutoFit/>
          </a:bodyPr>
          <a:lstStyle/>
          <a:p>
            <a:r>
              <a:rPr lang="en-US" dirty="0"/>
              <a:t>HP</a:t>
            </a:r>
          </a:p>
        </p:txBody>
      </p:sp>
      <p:sp>
        <p:nvSpPr>
          <p:cNvPr id="11" name="TextBox 10"/>
          <p:cNvSpPr txBox="1"/>
          <p:nvPr/>
        </p:nvSpPr>
        <p:spPr>
          <a:xfrm>
            <a:off x="10964623" y="965915"/>
            <a:ext cx="537028" cy="369332"/>
          </a:xfrm>
          <a:prstGeom prst="rect">
            <a:avLst/>
          </a:prstGeom>
          <a:noFill/>
        </p:spPr>
        <p:txBody>
          <a:bodyPr wrap="square" rtlCol="0">
            <a:spAutoFit/>
          </a:bodyPr>
          <a:lstStyle/>
          <a:p>
            <a:r>
              <a:rPr lang="en-US" dirty="0"/>
              <a:t>VP</a:t>
            </a:r>
          </a:p>
        </p:txBody>
      </p:sp>
      <p:sp>
        <p:nvSpPr>
          <p:cNvPr id="12" name="TextBox 11"/>
          <p:cNvSpPr txBox="1"/>
          <p:nvPr/>
        </p:nvSpPr>
        <p:spPr>
          <a:xfrm>
            <a:off x="10943771" y="1822871"/>
            <a:ext cx="769257" cy="369332"/>
          </a:xfrm>
          <a:prstGeom prst="rect">
            <a:avLst/>
          </a:prstGeom>
          <a:noFill/>
        </p:spPr>
        <p:txBody>
          <a:bodyPr wrap="square" rtlCol="0">
            <a:spAutoFit/>
          </a:bodyPr>
          <a:lstStyle/>
          <a:p>
            <a:r>
              <a:rPr lang="en-US" dirty="0"/>
              <a:t>AIP</a:t>
            </a:r>
          </a:p>
        </p:txBody>
      </p:sp>
      <p:sp>
        <p:nvSpPr>
          <p:cNvPr id="15" name="Freeform 14"/>
          <p:cNvSpPr/>
          <p:nvPr/>
        </p:nvSpPr>
        <p:spPr>
          <a:xfrm>
            <a:off x="1687132" y="1236372"/>
            <a:ext cx="1815922" cy="2653048"/>
          </a:xfrm>
          <a:custGeom>
            <a:avLst/>
            <a:gdLst>
              <a:gd name="connsiteX0" fmla="*/ 12879 w 1815922"/>
              <a:gd name="connsiteY0" fmla="*/ 2653048 h 2653048"/>
              <a:gd name="connsiteX1" fmla="*/ 1815922 w 1815922"/>
              <a:gd name="connsiteY1" fmla="*/ 1571222 h 2653048"/>
              <a:gd name="connsiteX2" fmla="*/ 1803043 w 1815922"/>
              <a:gd name="connsiteY2" fmla="*/ 0 h 2653048"/>
              <a:gd name="connsiteX3" fmla="*/ 0 w 1815922"/>
              <a:gd name="connsiteY3" fmla="*/ 1081825 h 2653048"/>
              <a:gd name="connsiteX4" fmla="*/ 12879 w 1815922"/>
              <a:gd name="connsiteY4" fmla="*/ 2653048 h 265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922" h="2653048">
                <a:moveTo>
                  <a:pt x="12879" y="2653048"/>
                </a:moveTo>
                <a:lnTo>
                  <a:pt x="1815922" y="1571222"/>
                </a:lnTo>
                <a:lnTo>
                  <a:pt x="1803043" y="0"/>
                </a:lnTo>
                <a:lnTo>
                  <a:pt x="0" y="1081825"/>
                </a:lnTo>
                <a:lnTo>
                  <a:pt x="12879" y="2653048"/>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1692322" y="2797791"/>
            <a:ext cx="3698544" cy="2115403"/>
          </a:xfrm>
          <a:custGeom>
            <a:avLst/>
            <a:gdLst>
              <a:gd name="connsiteX0" fmla="*/ 0 w 3698544"/>
              <a:gd name="connsiteY0" fmla="*/ 1091821 h 2115403"/>
              <a:gd name="connsiteX1" fmla="*/ 1869744 w 3698544"/>
              <a:gd name="connsiteY1" fmla="*/ 2115403 h 2115403"/>
              <a:gd name="connsiteX2" fmla="*/ 3698544 w 3698544"/>
              <a:gd name="connsiteY2" fmla="*/ 996287 h 2115403"/>
              <a:gd name="connsiteX3" fmla="*/ 1815153 w 3698544"/>
              <a:gd name="connsiteY3" fmla="*/ 0 h 2115403"/>
              <a:gd name="connsiteX4" fmla="*/ 0 w 3698544"/>
              <a:gd name="connsiteY4" fmla="*/ 1091821 h 2115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544" h="2115403">
                <a:moveTo>
                  <a:pt x="0" y="1091821"/>
                </a:moveTo>
                <a:lnTo>
                  <a:pt x="1869744" y="2115403"/>
                </a:lnTo>
                <a:lnTo>
                  <a:pt x="3698544" y="996287"/>
                </a:lnTo>
                <a:lnTo>
                  <a:pt x="1815153" y="0"/>
                </a:lnTo>
                <a:lnTo>
                  <a:pt x="0" y="1091821"/>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961564" y="1228299"/>
            <a:ext cx="2361063" cy="2947916"/>
          </a:xfrm>
          <a:custGeom>
            <a:avLst/>
            <a:gdLst>
              <a:gd name="connsiteX0" fmla="*/ 0 w 2361063"/>
              <a:gd name="connsiteY0" fmla="*/ 1910686 h 2947916"/>
              <a:gd name="connsiteX1" fmla="*/ 504967 w 2361063"/>
              <a:gd name="connsiteY1" fmla="*/ 0 h 2947916"/>
              <a:gd name="connsiteX2" fmla="*/ 2361063 w 2361063"/>
              <a:gd name="connsiteY2" fmla="*/ 1050877 h 2947916"/>
              <a:gd name="connsiteX3" fmla="*/ 1828800 w 2361063"/>
              <a:gd name="connsiteY3" fmla="*/ 2947916 h 2947916"/>
              <a:gd name="connsiteX4" fmla="*/ 0 w 2361063"/>
              <a:gd name="connsiteY4" fmla="*/ 1910686 h 294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063" h="2947916">
                <a:moveTo>
                  <a:pt x="0" y="1910686"/>
                </a:moveTo>
                <a:lnTo>
                  <a:pt x="504967" y="0"/>
                </a:lnTo>
                <a:lnTo>
                  <a:pt x="2361063" y="1050877"/>
                </a:lnTo>
                <a:lnTo>
                  <a:pt x="1828800" y="2947916"/>
                </a:lnTo>
                <a:lnTo>
                  <a:pt x="0" y="1910686"/>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150271" y="2411289"/>
            <a:ext cx="1200148" cy="6914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169996" y="3603746"/>
            <a:ext cx="1201000" cy="6713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50269" y="2411289"/>
            <a:ext cx="19726" cy="11924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3341498" y="3102770"/>
            <a:ext cx="29498" cy="117229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50419" y="3102769"/>
            <a:ext cx="944203" cy="1569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150268" y="2411288"/>
            <a:ext cx="961615" cy="23428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3111883" y="2640870"/>
            <a:ext cx="1182739" cy="6188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309144" y="3085442"/>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329721" y="4224266"/>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204917" y="3238683"/>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108992" y="2385887"/>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5772150" y="1276350"/>
            <a:ext cx="2257425" cy="1714500"/>
          </a:xfrm>
          <a:custGeom>
            <a:avLst/>
            <a:gdLst>
              <a:gd name="connsiteX0" fmla="*/ 0 w 2257425"/>
              <a:gd name="connsiteY0" fmla="*/ 0 h 1714500"/>
              <a:gd name="connsiteX1" fmla="*/ 0 w 2257425"/>
              <a:gd name="connsiteY1" fmla="*/ 1714500 h 1714500"/>
              <a:gd name="connsiteX2" fmla="*/ 2257425 w 2257425"/>
              <a:gd name="connsiteY2" fmla="*/ 1666875 h 1714500"/>
              <a:gd name="connsiteX3" fmla="*/ 2238375 w 2257425"/>
              <a:gd name="connsiteY3" fmla="*/ 28575 h 1714500"/>
              <a:gd name="connsiteX4" fmla="*/ 0 w 2257425"/>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714500">
                <a:moveTo>
                  <a:pt x="0" y="0"/>
                </a:moveTo>
                <a:lnTo>
                  <a:pt x="0" y="1714500"/>
                </a:lnTo>
                <a:lnTo>
                  <a:pt x="2257425" y="1666875"/>
                </a:lnTo>
                <a:lnTo>
                  <a:pt x="2238375" y="28575"/>
                </a:lnTo>
                <a:lnTo>
                  <a:pt x="0"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753100" y="2971800"/>
            <a:ext cx="1390650" cy="1657350"/>
          </a:xfrm>
          <a:custGeom>
            <a:avLst/>
            <a:gdLst>
              <a:gd name="connsiteX0" fmla="*/ 1371600 w 1390650"/>
              <a:gd name="connsiteY0" fmla="*/ 9525 h 1657350"/>
              <a:gd name="connsiteX1" fmla="*/ 0 w 1390650"/>
              <a:gd name="connsiteY1" fmla="*/ 0 h 1657350"/>
              <a:gd name="connsiteX2" fmla="*/ 9525 w 1390650"/>
              <a:gd name="connsiteY2" fmla="*/ 1657350 h 1657350"/>
              <a:gd name="connsiteX3" fmla="*/ 1390650 w 1390650"/>
              <a:gd name="connsiteY3" fmla="*/ 1628775 h 1657350"/>
              <a:gd name="connsiteX4" fmla="*/ 1371600 w 1390650"/>
              <a:gd name="connsiteY4" fmla="*/ 9525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657350">
                <a:moveTo>
                  <a:pt x="1371600" y="9525"/>
                </a:moveTo>
                <a:lnTo>
                  <a:pt x="0" y="0"/>
                </a:lnTo>
                <a:lnTo>
                  <a:pt x="9525" y="1657350"/>
                </a:lnTo>
                <a:lnTo>
                  <a:pt x="1390650" y="1628775"/>
                </a:lnTo>
                <a:lnTo>
                  <a:pt x="1371600" y="9525"/>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134225" y="1266825"/>
            <a:ext cx="2428875" cy="2447925"/>
          </a:xfrm>
          <a:custGeom>
            <a:avLst/>
            <a:gdLst>
              <a:gd name="connsiteX0" fmla="*/ 0 w 2428875"/>
              <a:gd name="connsiteY0" fmla="*/ 1685925 h 2447925"/>
              <a:gd name="connsiteX1" fmla="*/ 876300 w 2428875"/>
              <a:gd name="connsiteY1" fmla="*/ 0 h 2447925"/>
              <a:gd name="connsiteX2" fmla="*/ 2428875 w 2428875"/>
              <a:gd name="connsiteY2" fmla="*/ 742950 h 2447925"/>
              <a:gd name="connsiteX3" fmla="*/ 1581150 w 2428875"/>
              <a:gd name="connsiteY3" fmla="*/ 2447925 h 2447925"/>
              <a:gd name="connsiteX4" fmla="*/ 0 w 2428875"/>
              <a:gd name="connsiteY4" fmla="*/ 1685925 h 2447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447925">
                <a:moveTo>
                  <a:pt x="0" y="1685925"/>
                </a:moveTo>
                <a:lnTo>
                  <a:pt x="876300" y="0"/>
                </a:lnTo>
                <a:lnTo>
                  <a:pt x="2428875" y="742950"/>
                </a:lnTo>
                <a:lnTo>
                  <a:pt x="1581150" y="2447925"/>
                </a:lnTo>
                <a:lnTo>
                  <a:pt x="0" y="1685925"/>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6665298" y="1954523"/>
            <a:ext cx="19404" cy="23196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665298" y="1954523"/>
            <a:ext cx="2069127" cy="9957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661565" y="4224954"/>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693150" y="2935640"/>
            <a:ext cx="82550" cy="5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815976">
            <a:off x="4696683" y="3231397"/>
            <a:ext cx="884828" cy="884828"/>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815976">
            <a:off x="7063570" y="2324918"/>
            <a:ext cx="884828" cy="884828"/>
          </a:xfrm>
          <a:prstGeom prst="rect">
            <a:avLst/>
          </a:prstGeom>
        </p:spPr>
      </p:pic>
      <p:sp>
        <p:nvSpPr>
          <p:cNvPr id="77" name="TextBox 76"/>
          <p:cNvSpPr txBox="1"/>
          <p:nvPr/>
        </p:nvSpPr>
        <p:spPr>
          <a:xfrm rot="20439427">
            <a:off x="5235299" y="3332622"/>
            <a:ext cx="429277"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78" name="TextBox 77"/>
          <p:cNvSpPr txBox="1"/>
          <p:nvPr/>
        </p:nvSpPr>
        <p:spPr>
          <a:xfrm>
            <a:off x="7619903" y="2598285"/>
            <a:ext cx="681463" cy="646331"/>
          </a:xfrm>
          <a:prstGeom prst="rect">
            <a:avLst/>
          </a:prstGeom>
          <a:noFill/>
        </p:spPr>
        <p:txBody>
          <a:bodyPr wrap="square" rtlCol="0">
            <a:spAutoFit/>
          </a:bodyPr>
          <a:lstStyle/>
          <a:p>
            <a:r>
              <a:rPr lang="en-US" dirty="0"/>
              <a:t>X</a:t>
            </a:r>
            <a:r>
              <a:rPr lang="en-US" baseline="30000" dirty="0"/>
              <a:t>0</a:t>
            </a:r>
            <a:endParaRPr lang="en-US" dirty="0"/>
          </a:p>
          <a:p>
            <a:endParaRPr lang="en-US" dirty="0"/>
          </a:p>
        </p:txBody>
      </p:sp>
      <p:sp>
        <p:nvSpPr>
          <p:cNvPr id="79" name="TextBox 78"/>
          <p:cNvSpPr txBox="1"/>
          <p:nvPr/>
        </p:nvSpPr>
        <p:spPr>
          <a:xfrm>
            <a:off x="3301322" y="2822851"/>
            <a:ext cx="369985" cy="369332"/>
          </a:xfrm>
          <a:prstGeom prst="rect">
            <a:avLst/>
          </a:prstGeom>
          <a:noFill/>
        </p:spPr>
        <p:txBody>
          <a:bodyPr wrap="square" rtlCol="0">
            <a:spAutoFit/>
          </a:bodyPr>
          <a:lstStyle/>
          <a:p>
            <a:r>
              <a:rPr lang="en-US" dirty="0"/>
              <a:t>P</a:t>
            </a:r>
          </a:p>
        </p:txBody>
      </p:sp>
      <p:sp>
        <p:nvSpPr>
          <p:cNvPr id="80" name="TextBox 79"/>
          <p:cNvSpPr txBox="1"/>
          <p:nvPr/>
        </p:nvSpPr>
        <p:spPr>
          <a:xfrm>
            <a:off x="1802765" y="2286554"/>
            <a:ext cx="399066" cy="369332"/>
          </a:xfrm>
          <a:prstGeom prst="rect">
            <a:avLst/>
          </a:prstGeom>
          <a:noFill/>
        </p:spPr>
        <p:txBody>
          <a:bodyPr wrap="square" rtlCol="0">
            <a:spAutoFit/>
          </a:bodyPr>
          <a:lstStyle/>
          <a:p>
            <a:r>
              <a:rPr lang="en-US" dirty="0"/>
              <a:t>P’</a:t>
            </a:r>
          </a:p>
        </p:txBody>
      </p:sp>
      <p:sp>
        <p:nvSpPr>
          <p:cNvPr id="81" name="TextBox 80"/>
          <p:cNvSpPr txBox="1"/>
          <p:nvPr/>
        </p:nvSpPr>
        <p:spPr>
          <a:xfrm>
            <a:off x="3375819" y="4100988"/>
            <a:ext cx="736600" cy="369332"/>
          </a:xfrm>
          <a:prstGeom prst="rect">
            <a:avLst/>
          </a:prstGeom>
          <a:noFill/>
        </p:spPr>
        <p:txBody>
          <a:bodyPr wrap="square" rtlCol="0">
            <a:spAutoFit/>
          </a:bodyPr>
          <a:lstStyle/>
          <a:p>
            <a:r>
              <a:rPr lang="en-US" dirty="0"/>
              <a:t>p</a:t>
            </a:r>
          </a:p>
        </p:txBody>
      </p:sp>
      <p:sp>
        <p:nvSpPr>
          <p:cNvPr id="83" name="TextBox 82"/>
          <p:cNvSpPr txBox="1"/>
          <p:nvPr/>
        </p:nvSpPr>
        <p:spPr>
          <a:xfrm>
            <a:off x="4271642" y="3075024"/>
            <a:ext cx="610927" cy="369332"/>
          </a:xfrm>
          <a:prstGeom prst="rect">
            <a:avLst/>
          </a:prstGeom>
          <a:noFill/>
        </p:spPr>
        <p:txBody>
          <a:bodyPr wrap="square" rtlCol="0">
            <a:spAutoFit/>
          </a:bodyPr>
          <a:lstStyle/>
          <a:p>
            <a:r>
              <a:rPr lang="en-US" dirty="0"/>
              <a:t>p</a:t>
            </a:r>
            <a:r>
              <a:rPr lang="en-US" baseline="-25000" dirty="0"/>
              <a:t>1</a:t>
            </a:r>
            <a:endParaRPr lang="en-US" dirty="0"/>
          </a:p>
        </p:txBody>
      </p:sp>
      <p:sp>
        <p:nvSpPr>
          <p:cNvPr id="84" name="TextBox 83"/>
          <p:cNvSpPr txBox="1"/>
          <p:nvPr/>
        </p:nvSpPr>
        <p:spPr>
          <a:xfrm>
            <a:off x="1867441" y="3405125"/>
            <a:ext cx="661192"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85" name="TextBox 84"/>
          <p:cNvSpPr txBox="1"/>
          <p:nvPr/>
        </p:nvSpPr>
        <p:spPr>
          <a:xfrm>
            <a:off x="3010185" y="2289116"/>
            <a:ext cx="445041" cy="369332"/>
          </a:xfrm>
          <a:prstGeom prst="rect">
            <a:avLst/>
          </a:prstGeom>
          <a:noFill/>
        </p:spPr>
        <p:txBody>
          <a:bodyPr wrap="square" rtlCol="0">
            <a:spAutoFit/>
          </a:bodyPr>
          <a:lstStyle/>
          <a:p>
            <a:r>
              <a:rPr lang="en-US" dirty="0"/>
              <a:t>p</a:t>
            </a:r>
            <a:r>
              <a:rPr lang="en-US" baseline="-25000" dirty="0"/>
              <a:t>x1</a:t>
            </a:r>
            <a:endParaRPr lang="en-US" dirty="0"/>
          </a:p>
        </p:txBody>
      </p:sp>
      <p:sp>
        <p:nvSpPr>
          <p:cNvPr id="86" name="TextBox 85"/>
          <p:cNvSpPr txBox="1"/>
          <p:nvPr/>
        </p:nvSpPr>
        <p:spPr>
          <a:xfrm>
            <a:off x="6372083" y="1759205"/>
            <a:ext cx="381000" cy="369332"/>
          </a:xfrm>
          <a:prstGeom prst="rect">
            <a:avLst/>
          </a:prstGeom>
          <a:noFill/>
        </p:spPr>
        <p:txBody>
          <a:bodyPr wrap="square" rtlCol="0">
            <a:spAutoFit/>
          </a:bodyPr>
          <a:lstStyle/>
          <a:p>
            <a:r>
              <a:rPr lang="en-US" dirty="0"/>
              <a:t>P’</a:t>
            </a:r>
          </a:p>
        </p:txBody>
      </p:sp>
      <p:sp>
        <p:nvSpPr>
          <p:cNvPr id="87" name="TextBox 86"/>
          <p:cNvSpPr txBox="1"/>
          <p:nvPr/>
        </p:nvSpPr>
        <p:spPr>
          <a:xfrm>
            <a:off x="6361112" y="3991549"/>
            <a:ext cx="539750" cy="369332"/>
          </a:xfrm>
          <a:prstGeom prst="rect">
            <a:avLst/>
          </a:prstGeom>
          <a:noFill/>
        </p:spPr>
        <p:txBody>
          <a:bodyPr wrap="square" rtlCol="0">
            <a:spAutoFit/>
          </a:bodyPr>
          <a:lstStyle/>
          <a:p>
            <a:r>
              <a:rPr lang="en-US" dirty="0"/>
              <a:t>p</a:t>
            </a:r>
          </a:p>
        </p:txBody>
      </p:sp>
      <p:sp>
        <p:nvSpPr>
          <p:cNvPr id="89" name="TextBox 88"/>
          <p:cNvSpPr txBox="1"/>
          <p:nvPr/>
        </p:nvSpPr>
        <p:spPr>
          <a:xfrm>
            <a:off x="8712301" y="2733437"/>
            <a:ext cx="558800" cy="369332"/>
          </a:xfrm>
          <a:prstGeom prst="rect">
            <a:avLst/>
          </a:prstGeom>
          <a:noFill/>
        </p:spPr>
        <p:txBody>
          <a:bodyPr wrap="square" rtlCol="0">
            <a:spAutoFit/>
          </a:bodyPr>
          <a:lstStyle/>
          <a:p>
            <a:r>
              <a:rPr lang="en-US" dirty="0"/>
              <a:t>p</a:t>
            </a:r>
            <a:r>
              <a:rPr lang="en-US" baseline="-25000" dirty="0"/>
              <a:t>1</a:t>
            </a:r>
            <a:endParaRPr lang="en-US" dirty="0"/>
          </a:p>
        </p:txBody>
      </p:sp>
      <p:sp>
        <p:nvSpPr>
          <p:cNvPr id="90" name="TextBox 89"/>
          <p:cNvSpPr txBox="1"/>
          <p:nvPr/>
        </p:nvSpPr>
        <p:spPr>
          <a:xfrm>
            <a:off x="6367462" y="2702257"/>
            <a:ext cx="427038" cy="369332"/>
          </a:xfrm>
          <a:prstGeom prst="rect">
            <a:avLst/>
          </a:prstGeom>
          <a:noFill/>
        </p:spPr>
        <p:txBody>
          <a:bodyPr wrap="square" rtlCol="0">
            <a:spAutoFit/>
          </a:bodyPr>
          <a:lstStyle/>
          <a:p>
            <a:r>
              <a:rPr lang="en-US" dirty="0" err="1"/>
              <a:t>p</a:t>
            </a:r>
            <a:r>
              <a:rPr lang="en-US" baseline="-25000" dirty="0" err="1"/>
              <a:t>x</a:t>
            </a:r>
            <a:endParaRPr lang="en-US" dirty="0"/>
          </a:p>
        </p:txBody>
      </p:sp>
      <p:sp>
        <p:nvSpPr>
          <p:cNvPr id="91" name="TextBox 90"/>
          <p:cNvSpPr txBox="1"/>
          <p:nvPr/>
        </p:nvSpPr>
        <p:spPr>
          <a:xfrm rot="1634353">
            <a:off x="7344516" y="1976113"/>
            <a:ext cx="577951" cy="369332"/>
          </a:xfrm>
          <a:prstGeom prst="rect">
            <a:avLst/>
          </a:prstGeom>
          <a:noFill/>
        </p:spPr>
        <p:txBody>
          <a:bodyPr wrap="square" rtlCol="0">
            <a:spAutoFit/>
          </a:bodyPr>
          <a:lstStyle/>
          <a:p>
            <a:r>
              <a:rPr lang="en-US" dirty="0"/>
              <a:t>p</a:t>
            </a:r>
            <a:r>
              <a:rPr lang="en-US" baseline="-25000" dirty="0"/>
              <a:t>x1</a:t>
            </a:r>
            <a:endParaRPr lang="en-US" dirty="0"/>
          </a:p>
        </p:txBody>
      </p:sp>
    </p:spTree>
    <p:extLst>
      <p:ext uri="{BB962C8B-B14F-4D97-AF65-F5344CB8AC3E}">
        <p14:creationId xmlns:p14="http://schemas.microsoft.com/office/powerpoint/2010/main" val="2672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1000"/>
                                        <p:tgtEl>
                                          <p:spTgt spid="79"/>
                                        </p:tgtEl>
                                      </p:cBhvr>
                                    </p:animEffect>
                                    <p:anim calcmode="lin" valueType="num">
                                      <p:cBhvr>
                                        <p:cTn id="27" dur="1000" fill="hold"/>
                                        <p:tgtEl>
                                          <p:spTgt spid="79"/>
                                        </p:tgtEl>
                                        <p:attrNameLst>
                                          <p:attrName>ppt_x</p:attrName>
                                        </p:attrNameLst>
                                      </p:cBhvr>
                                      <p:tavLst>
                                        <p:tav tm="0">
                                          <p:val>
                                            <p:strVal val="#ppt_x"/>
                                          </p:val>
                                        </p:tav>
                                        <p:tav tm="100000">
                                          <p:val>
                                            <p:strVal val="#ppt_x"/>
                                          </p:val>
                                        </p:tav>
                                      </p:tavLst>
                                    </p:anim>
                                    <p:anim calcmode="lin" valueType="num">
                                      <p:cBhvr>
                                        <p:cTn id="2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1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1000"/>
                                        <p:tgtEl>
                                          <p:spTgt spid="57"/>
                                        </p:tgtEl>
                                      </p:cBhvr>
                                    </p:animEffect>
                                    <p:anim calcmode="lin" valueType="num">
                                      <p:cBhvr>
                                        <p:cTn id="58" dur="1000" fill="hold"/>
                                        <p:tgtEl>
                                          <p:spTgt spid="57"/>
                                        </p:tgtEl>
                                        <p:attrNameLst>
                                          <p:attrName>ppt_x</p:attrName>
                                        </p:attrNameLst>
                                      </p:cBhvr>
                                      <p:tavLst>
                                        <p:tav tm="0">
                                          <p:val>
                                            <p:strVal val="#ppt_x"/>
                                          </p:val>
                                        </p:tav>
                                        <p:tav tm="100000">
                                          <p:val>
                                            <p:strVal val="#ppt_x"/>
                                          </p:val>
                                        </p:tav>
                                      </p:tavLst>
                                    </p:anim>
                                    <p:anim calcmode="lin" valueType="num">
                                      <p:cBhvr>
                                        <p:cTn id="5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1000"/>
                                        <p:tgtEl>
                                          <p:spTgt spid="29"/>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1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1000"/>
                                        <p:tgtEl>
                                          <p:spTgt spid="77"/>
                                        </p:tgtEl>
                                      </p:cBhvr>
                                    </p:animEffect>
                                    <p:anim calcmode="lin" valueType="num">
                                      <p:cBhvr>
                                        <p:cTn id="88" dur="1000" fill="hold"/>
                                        <p:tgtEl>
                                          <p:spTgt spid="77"/>
                                        </p:tgtEl>
                                        <p:attrNameLst>
                                          <p:attrName>ppt_x</p:attrName>
                                        </p:attrNameLst>
                                      </p:cBhvr>
                                      <p:tavLst>
                                        <p:tav tm="0">
                                          <p:val>
                                            <p:strVal val="#ppt_x"/>
                                          </p:val>
                                        </p:tav>
                                        <p:tav tm="100000">
                                          <p:val>
                                            <p:strVal val="#ppt_x"/>
                                          </p:val>
                                        </p:tav>
                                      </p:tavLst>
                                    </p:anim>
                                    <p:anim calcmode="lin" valueType="num">
                                      <p:cBhvr>
                                        <p:cTn id="89" dur="1000" fill="hold"/>
                                        <p:tgtEl>
                                          <p:spTgt spid="7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1000"/>
                                        <p:tgtEl>
                                          <p:spTgt spid="75"/>
                                        </p:tgtEl>
                                      </p:cBhvr>
                                    </p:animEffect>
                                    <p:anim calcmode="lin" valueType="num">
                                      <p:cBhvr>
                                        <p:cTn id="93" dur="1000" fill="hold"/>
                                        <p:tgtEl>
                                          <p:spTgt spid="75"/>
                                        </p:tgtEl>
                                        <p:attrNameLst>
                                          <p:attrName>ppt_x</p:attrName>
                                        </p:attrNameLst>
                                      </p:cBhvr>
                                      <p:tavLst>
                                        <p:tav tm="0">
                                          <p:val>
                                            <p:strVal val="#ppt_x"/>
                                          </p:val>
                                        </p:tav>
                                        <p:tav tm="100000">
                                          <p:val>
                                            <p:strVal val="#ppt_x"/>
                                          </p:val>
                                        </p:tav>
                                      </p:tavLst>
                                    </p:anim>
                                    <p:anim calcmode="lin" valueType="num">
                                      <p:cBhvr>
                                        <p:cTn id="9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1000"/>
                                        <p:tgtEl>
                                          <p:spTgt spid="4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1000"/>
                                        <p:tgtEl>
                                          <p:spTgt spid="59"/>
                                        </p:tgtEl>
                                      </p:cBhvr>
                                    </p:animEffect>
                                    <p:anim calcmode="lin" valueType="num">
                                      <p:cBhvr>
                                        <p:cTn id="105" dur="1000" fill="hold"/>
                                        <p:tgtEl>
                                          <p:spTgt spid="59"/>
                                        </p:tgtEl>
                                        <p:attrNameLst>
                                          <p:attrName>ppt_x</p:attrName>
                                        </p:attrNameLst>
                                      </p:cBhvr>
                                      <p:tavLst>
                                        <p:tav tm="0">
                                          <p:val>
                                            <p:strVal val="#ppt_x"/>
                                          </p:val>
                                        </p:tav>
                                        <p:tav tm="100000">
                                          <p:val>
                                            <p:strVal val="#ppt_x"/>
                                          </p:val>
                                        </p:tav>
                                      </p:tavLst>
                                    </p:anim>
                                    <p:anim calcmode="lin" valueType="num">
                                      <p:cBhvr>
                                        <p:cTn id="10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fade">
                                      <p:cBhvr>
                                        <p:cTn id="111" dur="1000"/>
                                        <p:tgtEl>
                                          <p:spTgt spid="83"/>
                                        </p:tgtEl>
                                      </p:cBhvr>
                                    </p:animEffect>
                                    <p:anim calcmode="lin" valueType="num">
                                      <p:cBhvr>
                                        <p:cTn id="112" dur="1000" fill="hold"/>
                                        <p:tgtEl>
                                          <p:spTgt spid="83"/>
                                        </p:tgtEl>
                                        <p:attrNameLst>
                                          <p:attrName>ppt_x</p:attrName>
                                        </p:attrNameLst>
                                      </p:cBhvr>
                                      <p:tavLst>
                                        <p:tav tm="0">
                                          <p:val>
                                            <p:strVal val="#ppt_x"/>
                                          </p:val>
                                        </p:tav>
                                        <p:tav tm="100000">
                                          <p:val>
                                            <p:strVal val="#ppt_x"/>
                                          </p:val>
                                        </p:tav>
                                      </p:tavLst>
                                    </p:anim>
                                    <p:anim calcmode="lin" valueType="num">
                                      <p:cBhvr>
                                        <p:cTn id="113"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up)">
                                      <p:cBhvr>
                                        <p:cTn id="118" dur="1000"/>
                                        <p:tgtEl>
                                          <p:spTgt spid="51"/>
                                        </p:tgtEl>
                                      </p:cBhvr>
                                    </p:animEffect>
                                  </p:childTnLst>
                                </p:cTn>
                              </p:par>
                            </p:childTnLst>
                          </p:cTn>
                        </p:par>
                        <p:par>
                          <p:cTn id="119" fill="hold">
                            <p:stCondLst>
                              <p:cond delay="1000"/>
                            </p:stCondLst>
                            <p:childTnLst>
                              <p:par>
                                <p:cTn id="120" presetID="22" presetClass="entr" presetSubtype="1" fill="hold" nodeType="after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up)">
                                      <p:cBhvr>
                                        <p:cTn id="122" dur="10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fade">
                                      <p:cBhvr>
                                        <p:cTn id="127" dur="1000"/>
                                        <p:tgtEl>
                                          <p:spTgt spid="84"/>
                                        </p:tgtEl>
                                      </p:cBhvr>
                                    </p:animEffect>
                                    <p:anim calcmode="lin" valueType="num">
                                      <p:cBhvr>
                                        <p:cTn id="128" dur="1000" fill="hold"/>
                                        <p:tgtEl>
                                          <p:spTgt spid="84"/>
                                        </p:tgtEl>
                                        <p:attrNameLst>
                                          <p:attrName>ppt_x</p:attrName>
                                        </p:attrNameLst>
                                      </p:cBhvr>
                                      <p:tavLst>
                                        <p:tav tm="0">
                                          <p:val>
                                            <p:strVal val="#ppt_x"/>
                                          </p:val>
                                        </p:tav>
                                        <p:tav tm="100000">
                                          <p:val>
                                            <p:strVal val="#ppt_x"/>
                                          </p:val>
                                        </p:tav>
                                      </p:tavLst>
                                    </p:anim>
                                    <p:anim calcmode="lin" valueType="num">
                                      <p:cBhvr>
                                        <p:cTn id="12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1000"/>
                                        <p:tgtEl>
                                          <p:spTgt spid="85"/>
                                        </p:tgtEl>
                                      </p:cBhvr>
                                    </p:animEffect>
                                    <p:anim calcmode="lin" valueType="num">
                                      <p:cBhvr>
                                        <p:cTn id="135" dur="1000" fill="hold"/>
                                        <p:tgtEl>
                                          <p:spTgt spid="85"/>
                                        </p:tgtEl>
                                        <p:attrNameLst>
                                          <p:attrName>ppt_x</p:attrName>
                                        </p:attrNameLst>
                                      </p:cBhvr>
                                      <p:tavLst>
                                        <p:tav tm="0">
                                          <p:val>
                                            <p:strVal val="#ppt_x"/>
                                          </p:val>
                                        </p:tav>
                                        <p:tav tm="100000">
                                          <p:val>
                                            <p:strVal val="#ppt_x"/>
                                          </p:val>
                                        </p:tav>
                                      </p:tavLst>
                                    </p:anim>
                                    <p:anim calcmode="lin" valueType="num">
                                      <p:cBhvr>
                                        <p:cTn id="13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1000"/>
                                        <p:tgtEl>
                                          <p:spTgt spid="5"/>
                                        </p:tgtEl>
                                      </p:cBhvr>
                                    </p:animEffect>
                                    <p:anim calcmode="lin" valueType="num">
                                      <p:cBhvr>
                                        <p:cTn id="142" dur="1000" fill="hold"/>
                                        <p:tgtEl>
                                          <p:spTgt spid="5"/>
                                        </p:tgtEl>
                                        <p:attrNameLst>
                                          <p:attrName>ppt_x</p:attrName>
                                        </p:attrNameLst>
                                      </p:cBhvr>
                                      <p:tavLst>
                                        <p:tav tm="0">
                                          <p:val>
                                            <p:strVal val="#ppt_x"/>
                                          </p:val>
                                        </p:tav>
                                        <p:tav tm="100000">
                                          <p:val>
                                            <p:strVal val="#ppt_x"/>
                                          </p:val>
                                        </p:tav>
                                      </p:tavLst>
                                    </p:anim>
                                    <p:anim calcmode="lin" valueType="num">
                                      <p:cBhvr>
                                        <p:cTn id="1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fade">
                                      <p:cBhvr>
                                        <p:cTn id="148" dur="1000"/>
                                        <p:tgtEl>
                                          <p:spTgt spid="62"/>
                                        </p:tgtEl>
                                      </p:cBhvr>
                                    </p:animEffect>
                                    <p:anim calcmode="lin" valueType="num">
                                      <p:cBhvr>
                                        <p:cTn id="149" dur="1000" fill="hold"/>
                                        <p:tgtEl>
                                          <p:spTgt spid="62"/>
                                        </p:tgtEl>
                                        <p:attrNameLst>
                                          <p:attrName>ppt_x</p:attrName>
                                        </p:attrNameLst>
                                      </p:cBhvr>
                                      <p:tavLst>
                                        <p:tav tm="0">
                                          <p:val>
                                            <p:strVal val="#ppt_x"/>
                                          </p:val>
                                        </p:tav>
                                        <p:tav tm="100000">
                                          <p:val>
                                            <p:strVal val="#ppt_x"/>
                                          </p:val>
                                        </p:tav>
                                      </p:tavLst>
                                    </p:anim>
                                    <p:anim calcmode="lin" valueType="num">
                                      <p:cBhvr>
                                        <p:cTn id="150" dur="1000" fill="hold"/>
                                        <p:tgtEl>
                                          <p:spTgt spid="6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in" filter="fade">
                                      <p:cBhvr>
                                        <p:cTn id="153" dur="1000"/>
                                        <p:tgtEl>
                                          <p:spTgt spid="63"/>
                                        </p:tgtEl>
                                      </p:cBhvr>
                                    </p:animEffect>
                                    <p:anim calcmode="lin" valueType="num">
                                      <p:cBhvr>
                                        <p:cTn id="154" dur="1000" fill="hold"/>
                                        <p:tgtEl>
                                          <p:spTgt spid="63"/>
                                        </p:tgtEl>
                                        <p:attrNameLst>
                                          <p:attrName>ppt_x</p:attrName>
                                        </p:attrNameLst>
                                      </p:cBhvr>
                                      <p:tavLst>
                                        <p:tav tm="0">
                                          <p:val>
                                            <p:strVal val="#ppt_x"/>
                                          </p:val>
                                        </p:tav>
                                        <p:tav tm="100000">
                                          <p:val>
                                            <p:strVal val="#ppt_x"/>
                                          </p:val>
                                        </p:tav>
                                      </p:tavLst>
                                    </p:anim>
                                    <p:anim calcmode="lin" valueType="num">
                                      <p:cBhvr>
                                        <p:cTn id="155" dur="1000" fill="hold"/>
                                        <p:tgtEl>
                                          <p:spTgt spid="6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64"/>
                                        </p:tgtEl>
                                        <p:attrNameLst>
                                          <p:attrName>style.visibility</p:attrName>
                                        </p:attrNameLst>
                                      </p:cBhvr>
                                      <p:to>
                                        <p:strVal val="visible"/>
                                      </p:to>
                                    </p:set>
                                    <p:animEffect transition="in" filter="fade">
                                      <p:cBhvr>
                                        <p:cTn id="158" dur="1000"/>
                                        <p:tgtEl>
                                          <p:spTgt spid="64"/>
                                        </p:tgtEl>
                                      </p:cBhvr>
                                    </p:animEffect>
                                    <p:anim calcmode="lin" valueType="num">
                                      <p:cBhvr>
                                        <p:cTn id="159" dur="1000" fill="hold"/>
                                        <p:tgtEl>
                                          <p:spTgt spid="64"/>
                                        </p:tgtEl>
                                        <p:attrNameLst>
                                          <p:attrName>ppt_x</p:attrName>
                                        </p:attrNameLst>
                                      </p:cBhvr>
                                      <p:tavLst>
                                        <p:tav tm="0">
                                          <p:val>
                                            <p:strVal val="#ppt_x"/>
                                          </p:val>
                                        </p:tav>
                                        <p:tav tm="100000">
                                          <p:val>
                                            <p:strVal val="#ppt_x"/>
                                          </p:val>
                                        </p:tav>
                                      </p:tavLst>
                                    </p:anim>
                                    <p:anim calcmode="lin" valueType="num">
                                      <p:cBhvr>
                                        <p:cTn id="160" dur="1000" fill="hold"/>
                                        <p:tgtEl>
                                          <p:spTgt spid="64"/>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1000"/>
                                        <p:tgtEl>
                                          <p:spTgt spid="66"/>
                                        </p:tgtEl>
                                      </p:cBhvr>
                                    </p:animEffect>
                                    <p:anim calcmode="lin" valueType="num">
                                      <p:cBhvr>
                                        <p:cTn id="164" dur="1000" fill="hold"/>
                                        <p:tgtEl>
                                          <p:spTgt spid="66"/>
                                        </p:tgtEl>
                                        <p:attrNameLst>
                                          <p:attrName>ppt_x</p:attrName>
                                        </p:attrNameLst>
                                      </p:cBhvr>
                                      <p:tavLst>
                                        <p:tav tm="0">
                                          <p:val>
                                            <p:strVal val="#ppt_x"/>
                                          </p:val>
                                        </p:tav>
                                        <p:tav tm="100000">
                                          <p:val>
                                            <p:strVal val="#ppt_x"/>
                                          </p:val>
                                        </p:tav>
                                      </p:tavLst>
                                    </p:anim>
                                    <p:anim calcmode="lin" valueType="num">
                                      <p:cBhvr>
                                        <p:cTn id="165" dur="1000" fill="hold"/>
                                        <p:tgtEl>
                                          <p:spTgt spid="66"/>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fade">
                                      <p:cBhvr>
                                        <p:cTn id="168" dur="1000"/>
                                        <p:tgtEl>
                                          <p:spTgt spid="69"/>
                                        </p:tgtEl>
                                      </p:cBhvr>
                                    </p:animEffect>
                                    <p:anim calcmode="lin" valueType="num">
                                      <p:cBhvr>
                                        <p:cTn id="169" dur="1000" fill="hold"/>
                                        <p:tgtEl>
                                          <p:spTgt spid="69"/>
                                        </p:tgtEl>
                                        <p:attrNameLst>
                                          <p:attrName>ppt_x</p:attrName>
                                        </p:attrNameLst>
                                      </p:cBhvr>
                                      <p:tavLst>
                                        <p:tav tm="0">
                                          <p:val>
                                            <p:strVal val="#ppt_x"/>
                                          </p:val>
                                        </p:tav>
                                        <p:tav tm="100000">
                                          <p:val>
                                            <p:strVal val="#ppt_x"/>
                                          </p:val>
                                        </p:tav>
                                      </p:tavLst>
                                    </p:anim>
                                    <p:anim calcmode="lin" valueType="num">
                                      <p:cBhvr>
                                        <p:cTn id="170" dur="1000" fill="hold"/>
                                        <p:tgtEl>
                                          <p:spTgt spid="69"/>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72"/>
                                        </p:tgtEl>
                                        <p:attrNameLst>
                                          <p:attrName>style.visibility</p:attrName>
                                        </p:attrNameLst>
                                      </p:cBhvr>
                                      <p:to>
                                        <p:strVal val="visible"/>
                                      </p:to>
                                    </p:set>
                                    <p:animEffect transition="in" filter="fade">
                                      <p:cBhvr>
                                        <p:cTn id="173" dur="1000"/>
                                        <p:tgtEl>
                                          <p:spTgt spid="72"/>
                                        </p:tgtEl>
                                      </p:cBhvr>
                                    </p:animEffect>
                                    <p:anim calcmode="lin" valueType="num">
                                      <p:cBhvr>
                                        <p:cTn id="174" dur="1000" fill="hold"/>
                                        <p:tgtEl>
                                          <p:spTgt spid="72"/>
                                        </p:tgtEl>
                                        <p:attrNameLst>
                                          <p:attrName>ppt_x</p:attrName>
                                        </p:attrNameLst>
                                      </p:cBhvr>
                                      <p:tavLst>
                                        <p:tav tm="0">
                                          <p:val>
                                            <p:strVal val="#ppt_x"/>
                                          </p:val>
                                        </p:tav>
                                        <p:tav tm="100000">
                                          <p:val>
                                            <p:strVal val="#ppt_x"/>
                                          </p:val>
                                        </p:tav>
                                      </p:tavLst>
                                    </p:anim>
                                    <p:anim calcmode="lin" valueType="num">
                                      <p:cBhvr>
                                        <p:cTn id="175" dur="1000" fill="hold"/>
                                        <p:tgtEl>
                                          <p:spTgt spid="72"/>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fade">
                                      <p:cBhvr>
                                        <p:cTn id="178" dur="1000"/>
                                        <p:tgtEl>
                                          <p:spTgt spid="73"/>
                                        </p:tgtEl>
                                      </p:cBhvr>
                                    </p:animEffect>
                                    <p:anim calcmode="lin" valueType="num">
                                      <p:cBhvr>
                                        <p:cTn id="179" dur="1000" fill="hold"/>
                                        <p:tgtEl>
                                          <p:spTgt spid="73"/>
                                        </p:tgtEl>
                                        <p:attrNameLst>
                                          <p:attrName>ppt_x</p:attrName>
                                        </p:attrNameLst>
                                      </p:cBhvr>
                                      <p:tavLst>
                                        <p:tav tm="0">
                                          <p:val>
                                            <p:strVal val="#ppt_x"/>
                                          </p:val>
                                        </p:tav>
                                        <p:tav tm="100000">
                                          <p:val>
                                            <p:strVal val="#ppt_x"/>
                                          </p:val>
                                        </p:tav>
                                      </p:tavLst>
                                    </p:anim>
                                    <p:anim calcmode="lin" valueType="num">
                                      <p:cBhvr>
                                        <p:cTn id="180" dur="1000" fill="hold"/>
                                        <p:tgtEl>
                                          <p:spTgt spid="73"/>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76"/>
                                        </p:tgtEl>
                                        <p:attrNameLst>
                                          <p:attrName>style.visibility</p:attrName>
                                        </p:attrNameLst>
                                      </p:cBhvr>
                                      <p:to>
                                        <p:strVal val="visible"/>
                                      </p:to>
                                    </p:set>
                                    <p:animEffect transition="in" filter="fade">
                                      <p:cBhvr>
                                        <p:cTn id="183" dur="1000"/>
                                        <p:tgtEl>
                                          <p:spTgt spid="76"/>
                                        </p:tgtEl>
                                      </p:cBhvr>
                                    </p:animEffect>
                                    <p:anim calcmode="lin" valueType="num">
                                      <p:cBhvr>
                                        <p:cTn id="184" dur="1000" fill="hold"/>
                                        <p:tgtEl>
                                          <p:spTgt spid="76"/>
                                        </p:tgtEl>
                                        <p:attrNameLst>
                                          <p:attrName>ppt_x</p:attrName>
                                        </p:attrNameLst>
                                      </p:cBhvr>
                                      <p:tavLst>
                                        <p:tav tm="0">
                                          <p:val>
                                            <p:strVal val="#ppt_x"/>
                                          </p:val>
                                        </p:tav>
                                        <p:tav tm="100000">
                                          <p:val>
                                            <p:strVal val="#ppt_x"/>
                                          </p:val>
                                        </p:tav>
                                      </p:tavLst>
                                    </p:anim>
                                    <p:anim calcmode="lin" valueType="num">
                                      <p:cBhvr>
                                        <p:cTn id="185" dur="1000" fill="hold"/>
                                        <p:tgtEl>
                                          <p:spTgt spid="76"/>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78"/>
                                        </p:tgtEl>
                                        <p:attrNameLst>
                                          <p:attrName>style.visibility</p:attrName>
                                        </p:attrNameLst>
                                      </p:cBhvr>
                                      <p:to>
                                        <p:strVal val="visible"/>
                                      </p:to>
                                    </p:set>
                                    <p:animEffect transition="in" filter="fade">
                                      <p:cBhvr>
                                        <p:cTn id="188" dur="1000"/>
                                        <p:tgtEl>
                                          <p:spTgt spid="78"/>
                                        </p:tgtEl>
                                      </p:cBhvr>
                                    </p:animEffect>
                                    <p:anim calcmode="lin" valueType="num">
                                      <p:cBhvr>
                                        <p:cTn id="189" dur="1000" fill="hold"/>
                                        <p:tgtEl>
                                          <p:spTgt spid="78"/>
                                        </p:tgtEl>
                                        <p:attrNameLst>
                                          <p:attrName>ppt_x</p:attrName>
                                        </p:attrNameLst>
                                      </p:cBhvr>
                                      <p:tavLst>
                                        <p:tav tm="0">
                                          <p:val>
                                            <p:strVal val="#ppt_x"/>
                                          </p:val>
                                        </p:tav>
                                        <p:tav tm="100000">
                                          <p:val>
                                            <p:strVal val="#ppt_x"/>
                                          </p:val>
                                        </p:tav>
                                      </p:tavLst>
                                    </p:anim>
                                    <p:anim calcmode="lin" valueType="num">
                                      <p:cBhvr>
                                        <p:cTn id="190" dur="1000" fill="hold"/>
                                        <p:tgtEl>
                                          <p:spTgt spid="78"/>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animEffect transition="in" filter="fade">
                                      <p:cBhvr>
                                        <p:cTn id="193" dur="1000"/>
                                        <p:tgtEl>
                                          <p:spTgt spid="86"/>
                                        </p:tgtEl>
                                      </p:cBhvr>
                                    </p:animEffect>
                                    <p:anim calcmode="lin" valueType="num">
                                      <p:cBhvr>
                                        <p:cTn id="194" dur="1000" fill="hold"/>
                                        <p:tgtEl>
                                          <p:spTgt spid="86"/>
                                        </p:tgtEl>
                                        <p:attrNameLst>
                                          <p:attrName>ppt_x</p:attrName>
                                        </p:attrNameLst>
                                      </p:cBhvr>
                                      <p:tavLst>
                                        <p:tav tm="0">
                                          <p:val>
                                            <p:strVal val="#ppt_x"/>
                                          </p:val>
                                        </p:tav>
                                        <p:tav tm="100000">
                                          <p:val>
                                            <p:strVal val="#ppt_x"/>
                                          </p:val>
                                        </p:tav>
                                      </p:tavLst>
                                    </p:anim>
                                    <p:anim calcmode="lin" valueType="num">
                                      <p:cBhvr>
                                        <p:cTn id="195" dur="1000" fill="hold"/>
                                        <p:tgtEl>
                                          <p:spTgt spid="86"/>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87"/>
                                        </p:tgtEl>
                                        <p:attrNameLst>
                                          <p:attrName>style.visibility</p:attrName>
                                        </p:attrNameLst>
                                      </p:cBhvr>
                                      <p:to>
                                        <p:strVal val="visible"/>
                                      </p:to>
                                    </p:set>
                                    <p:animEffect transition="in" filter="fade">
                                      <p:cBhvr>
                                        <p:cTn id="198" dur="1000"/>
                                        <p:tgtEl>
                                          <p:spTgt spid="87"/>
                                        </p:tgtEl>
                                      </p:cBhvr>
                                    </p:animEffect>
                                    <p:anim calcmode="lin" valueType="num">
                                      <p:cBhvr>
                                        <p:cTn id="199" dur="1000" fill="hold"/>
                                        <p:tgtEl>
                                          <p:spTgt spid="87"/>
                                        </p:tgtEl>
                                        <p:attrNameLst>
                                          <p:attrName>ppt_x</p:attrName>
                                        </p:attrNameLst>
                                      </p:cBhvr>
                                      <p:tavLst>
                                        <p:tav tm="0">
                                          <p:val>
                                            <p:strVal val="#ppt_x"/>
                                          </p:val>
                                        </p:tav>
                                        <p:tav tm="100000">
                                          <p:val>
                                            <p:strVal val="#ppt_x"/>
                                          </p:val>
                                        </p:tav>
                                      </p:tavLst>
                                    </p:anim>
                                    <p:anim calcmode="lin" valueType="num">
                                      <p:cBhvr>
                                        <p:cTn id="200" dur="1000" fill="hold"/>
                                        <p:tgtEl>
                                          <p:spTgt spid="87"/>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89"/>
                                        </p:tgtEl>
                                        <p:attrNameLst>
                                          <p:attrName>style.visibility</p:attrName>
                                        </p:attrNameLst>
                                      </p:cBhvr>
                                      <p:to>
                                        <p:strVal val="visible"/>
                                      </p:to>
                                    </p:set>
                                    <p:animEffect transition="in" filter="fade">
                                      <p:cBhvr>
                                        <p:cTn id="203" dur="1000"/>
                                        <p:tgtEl>
                                          <p:spTgt spid="89"/>
                                        </p:tgtEl>
                                      </p:cBhvr>
                                    </p:animEffect>
                                    <p:anim calcmode="lin" valueType="num">
                                      <p:cBhvr>
                                        <p:cTn id="204" dur="1000" fill="hold"/>
                                        <p:tgtEl>
                                          <p:spTgt spid="89"/>
                                        </p:tgtEl>
                                        <p:attrNameLst>
                                          <p:attrName>ppt_x</p:attrName>
                                        </p:attrNameLst>
                                      </p:cBhvr>
                                      <p:tavLst>
                                        <p:tav tm="0">
                                          <p:val>
                                            <p:strVal val="#ppt_x"/>
                                          </p:val>
                                        </p:tav>
                                        <p:tav tm="100000">
                                          <p:val>
                                            <p:strVal val="#ppt_x"/>
                                          </p:val>
                                        </p:tav>
                                      </p:tavLst>
                                    </p:anim>
                                    <p:anim calcmode="lin" valueType="num">
                                      <p:cBhvr>
                                        <p:cTn id="205" dur="1000" fill="hold"/>
                                        <p:tgtEl>
                                          <p:spTgt spid="89"/>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90"/>
                                        </p:tgtEl>
                                        <p:attrNameLst>
                                          <p:attrName>style.visibility</p:attrName>
                                        </p:attrNameLst>
                                      </p:cBhvr>
                                      <p:to>
                                        <p:strVal val="visible"/>
                                      </p:to>
                                    </p:set>
                                    <p:animEffect transition="in" filter="fade">
                                      <p:cBhvr>
                                        <p:cTn id="208" dur="1000"/>
                                        <p:tgtEl>
                                          <p:spTgt spid="90"/>
                                        </p:tgtEl>
                                      </p:cBhvr>
                                    </p:animEffect>
                                    <p:anim calcmode="lin" valueType="num">
                                      <p:cBhvr>
                                        <p:cTn id="209" dur="1000" fill="hold"/>
                                        <p:tgtEl>
                                          <p:spTgt spid="90"/>
                                        </p:tgtEl>
                                        <p:attrNameLst>
                                          <p:attrName>ppt_x</p:attrName>
                                        </p:attrNameLst>
                                      </p:cBhvr>
                                      <p:tavLst>
                                        <p:tav tm="0">
                                          <p:val>
                                            <p:strVal val="#ppt_x"/>
                                          </p:val>
                                        </p:tav>
                                        <p:tav tm="100000">
                                          <p:val>
                                            <p:strVal val="#ppt_x"/>
                                          </p:val>
                                        </p:tav>
                                      </p:tavLst>
                                    </p:anim>
                                    <p:anim calcmode="lin" valueType="num">
                                      <p:cBhvr>
                                        <p:cTn id="210" dur="1000" fill="hold"/>
                                        <p:tgtEl>
                                          <p:spTgt spid="90"/>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91"/>
                                        </p:tgtEl>
                                        <p:attrNameLst>
                                          <p:attrName>style.visibility</p:attrName>
                                        </p:attrNameLst>
                                      </p:cBhvr>
                                      <p:to>
                                        <p:strVal val="visible"/>
                                      </p:to>
                                    </p:set>
                                    <p:animEffect transition="in" filter="fade">
                                      <p:cBhvr>
                                        <p:cTn id="213" dur="1000"/>
                                        <p:tgtEl>
                                          <p:spTgt spid="91"/>
                                        </p:tgtEl>
                                      </p:cBhvr>
                                    </p:animEffect>
                                    <p:anim calcmode="lin" valueType="num">
                                      <p:cBhvr>
                                        <p:cTn id="214" dur="1000" fill="hold"/>
                                        <p:tgtEl>
                                          <p:spTgt spid="91"/>
                                        </p:tgtEl>
                                        <p:attrNameLst>
                                          <p:attrName>ppt_x</p:attrName>
                                        </p:attrNameLst>
                                      </p:cBhvr>
                                      <p:tavLst>
                                        <p:tav tm="0">
                                          <p:val>
                                            <p:strVal val="#ppt_x"/>
                                          </p:val>
                                        </p:tav>
                                        <p:tav tm="100000">
                                          <p:val>
                                            <p:strVal val="#ppt_x"/>
                                          </p:val>
                                        </p:tav>
                                      </p:tavLst>
                                    </p:anim>
                                    <p:anim calcmode="lin" valueType="num">
                                      <p:cBhvr>
                                        <p:cTn id="215"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56" grpId="0" animBg="1"/>
      <p:bldP spid="57" grpId="0" animBg="1"/>
      <p:bldP spid="59" grpId="0" animBg="1"/>
      <p:bldP spid="60" grpId="0" animBg="1"/>
      <p:bldP spid="62" grpId="0" animBg="1"/>
      <p:bldP spid="63" grpId="0" animBg="1"/>
      <p:bldP spid="64" grpId="0" animBg="1"/>
      <p:bldP spid="72" grpId="0" animBg="1"/>
      <p:bldP spid="73" grpId="0" animBg="1"/>
      <p:bldP spid="77" grpId="0"/>
      <p:bldP spid="78" grpId="0"/>
      <p:bldP spid="79" grpId="0"/>
      <p:bldP spid="80" grpId="0"/>
      <p:bldP spid="81" grpId="0"/>
      <p:bldP spid="83" grpId="0"/>
      <p:bldP spid="84" grpId="0"/>
      <p:bldP spid="85" grpId="0"/>
      <p:bldP spid="86" grpId="0"/>
      <p:bldP spid="87" grpId="0"/>
      <p:bldP spid="89" grpId="0"/>
      <p:bldP spid="90" grpId="0"/>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131788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Applications of Auxiliary Plane Projection</a:t>
            </a:r>
          </a:p>
        </p:txBody>
      </p:sp>
      <p:sp>
        <p:nvSpPr>
          <p:cNvPr id="3" name="Content Placeholder 2"/>
          <p:cNvSpPr>
            <a:spLocks noGrp="1"/>
          </p:cNvSpPr>
          <p:nvPr>
            <p:ph idx="1"/>
          </p:nvPr>
        </p:nvSpPr>
        <p:spPr/>
        <p:txBody>
          <a:bodyPr>
            <a:normAutofit/>
          </a:bodyPr>
          <a:lstStyle/>
          <a:p>
            <a:r>
              <a:rPr lang="en-US" sz="1800" dirty="0"/>
              <a:t>To determine the true length of line from the given projected views</a:t>
            </a:r>
          </a:p>
          <a:p>
            <a:r>
              <a:rPr lang="en-US" sz="1800" dirty="0"/>
              <a:t>To determine the true shape of a laminar body from the given projected views</a:t>
            </a:r>
          </a:p>
          <a:p>
            <a:r>
              <a:rPr lang="en-US" sz="1800" dirty="0"/>
              <a:t>To determine the shortest distance between a point and a line</a:t>
            </a:r>
          </a:p>
          <a:p>
            <a:r>
              <a:rPr lang="en-US" sz="1800" dirty="0"/>
              <a:t>To determine the shortest distance/ angle between two skew lines</a:t>
            </a:r>
          </a:p>
          <a:p>
            <a:r>
              <a:rPr lang="en-US" sz="1800" dirty="0"/>
              <a:t>To determine the dihedral angle between two planes</a:t>
            </a:r>
          </a:p>
          <a:p>
            <a:r>
              <a:rPr lang="en-US" sz="1800" dirty="0"/>
              <a:t>To determine the piercing point between a plane and a line</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05494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Length of a line using Auxiliary View</a:t>
            </a:r>
          </a:p>
        </p:txBody>
      </p:sp>
      <p:sp>
        <p:nvSpPr>
          <p:cNvPr id="3" name="Content Placeholder 2"/>
          <p:cNvSpPr>
            <a:spLocks noGrp="1"/>
          </p:cNvSpPr>
          <p:nvPr>
            <p:ph idx="1"/>
          </p:nvPr>
        </p:nvSpPr>
        <p:spPr>
          <a:xfrm>
            <a:off x="838200" y="1825625"/>
            <a:ext cx="5098961" cy="4351338"/>
          </a:xfrm>
        </p:spPr>
        <p:txBody>
          <a:bodyPr>
            <a:normAutofit/>
          </a:bodyPr>
          <a:lstStyle/>
          <a:p>
            <a:r>
              <a:rPr lang="en-US" sz="1800" dirty="0"/>
              <a:t>In the previous chapter, we used the revolution method to obtain true length of a line. Keeping the technicalities of engineering drawing aside, we were just rotating one of the projected views until it was parallel to the another plane such that the counter view represented the true length of the line.</a:t>
            </a:r>
          </a:p>
          <a:p>
            <a:r>
              <a:rPr lang="en-US" sz="1800" dirty="0"/>
              <a:t>In this chapter, we are going to use the auxiliary view method to obtain the same solution, that is, the true length of the line.</a:t>
            </a:r>
          </a:p>
          <a:p>
            <a:r>
              <a:rPr lang="en-US" sz="1800" dirty="0"/>
              <a:t>In this method, we simply introduce an auxiliary plane, such that the plane is parallel the required line. This allows us to project the true dimensions of an object, which are otherwise not possible in the principle planes due to the orientation of the object itself.</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Freeform 4"/>
          <p:cNvSpPr/>
          <p:nvPr/>
        </p:nvSpPr>
        <p:spPr>
          <a:xfrm>
            <a:off x="6690360" y="2118360"/>
            <a:ext cx="3200400" cy="2727960"/>
          </a:xfrm>
          <a:custGeom>
            <a:avLst/>
            <a:gdLst>
              <a:gd name="connsiteX0" fmla="*/ 0 w 3200400"/>
              <a:gd name="connsiteY0" fmla="*/ 2727960 h 2727960"/>
              <a:gd name="connsiteX1" fmla="*/ 0 w 3200400"/>
              <a:gd name="connsiteY1" fmla="*/ 2667000 h 2727960"/>
              <a:gd name="connsiteX2" fmla="*/ 15240 w 3200400"/>
              <a:gd name="connsiteY2" fmla="*/ 563880 h 2727960"/>
              <a:gd name="connsiteX3" fmla="*/ 3185160 w 3200400"/>
              <a:gd name="connsiteY3" fmla="*/ 0 h 2727960"/>
              <a:gd name="connsiteX4" fmla="*/ 3200400 w 3200400"/>
              <a:gd name="connsiteY4" fmla="*/ 2194560 h 2727960"/>
              <a:gd name="connsiteX5" fmla="*/ 0 w 3200400"/>
              <a:gd name="connsiteY5" fmla="*/ 2727960 h 272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400" h="2727960">
                <a:moveTo>
                  <a:pt x="0" y="2727960"/>
                </a:moveTo>
                <a:lnTo>
                  <a:pt x="0" y="2667000"/>
                </a:lnTo>
                <a:lnTo>
                  <a:pt x="15240" y="563880"/>
                </a:lnTo>
                <a:lnTo>
                  <a:pt x="3185160" y="0"/>
                </a:lnTo>
                <a:lnTo>
                  <a:pt x="3200400" y="2194560"/>
                </a:lnTo>
                <a:lnTo>
                  <a:pt x="0" y="272796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701051" y="4312693"/>
            <a:ext cx="4462818" cy="1514901"/>
          </a:xfrm>
          <a:custGeom>
            <a:avLst/>
            <a:gdLst>
              <a:gd name="connsiteX0" fmla="*/ 0 w 4462818"/>
              <a:gd name="connsiteY0" fmla="*/ 518614 h 1514901"/>
              <a:gd name="connsiteX1" fmla="*/ 1282889 w 4462818"/>
              <a:gd name="connsiteY1" fmla="*/ 1514901 h 1514901"/>
              <a:gd name="connsiteX2" fmla="*/ 4462818 w 4462818"/>
              <a:gd name="connsiteY2" fmla="*/ 996286 h 1514901"/>
              <a:gd name="connsiteX3" fmla="*/ 3193576 w 4462818"/>
              <a:gd name="connsiteY3" fmla="*/ 0 h 1514901"/>
              <a:gd name="connsiteX4" fmla="*/ 0 w 4462818"/>
              <a:gd name="connsiteY4" fmla="*/ 518614 h 151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8" h="1514901">
                <a:moveTo>
                  <a:pt x="0" y="518614"/>
                </a:moveTo>
                <a:lnTo>
                  <a:pt x="1282889" y="1514901"/>
                </a:lnTo>
                <a:lnTo>
                  <a:pt x="4462818" y="996286"/>
                </a:lnTo>
                <a:lnTo>
                  <a:pt x="3193576" y="0"/>
                </a:lnTo>
                <a:lnTo>
                  <a:pt x="0" y="518614"/>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707272" y="2333767"/>
            <a:ext cx="2142698" cy="2729552"/>
          </a:xfrm>
          <a:custGeom>
            <a:avLst/>
            <a:gdLst>
              <a:gd name="connsiteX0" fmla="*/ 0 w 2142698"/>
              <a:gd name="connsiteY0" fmla="*/ 2169994 h 2729552"/>
              <a:gd name="connsiteX1" fmla="*/ 13647 w 2142698"/>
              <a:gd name="connsiteY1" fmla="*/ 0 h 2729552"/>
              <a:gd name="connsiteX2" fmla="*/ 2142698 w 2142698"/>
              <a:gd name="connsiteY2" fmla="*/ 518615 h 2729552"/>
              <a:gd name="connsiteX3" fmla="*/ 2115403 w 2142698"/>
              <a:gd name="connsiteY3" fmla="*/ 2729552 h 2729552"/>
              <a:gd name="connsiteX4" fmla="*/ 0 w 2142698"/>
              <a:gd name="connsiteY4" fmla="*/ 2169994 h 27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2698" h="2729552">
                <a:moveTo>
                  <a:pt x="0" y="2169994"/>
                </a:moveTo>
                <a:lnTo>
                  <a:pt x="13647" y="0"/>
                </a:lnTo>
                <a:lnTo>
                  <a:pt x="2142698" y="518615"/>
                </a:lnTo>
                <a:lnTo>
                  <a:pt x="2115403" y="2729552"/>
                </a:lnTo>
                <a:lnTo>
                  <a:pt x="0" y="2169994"/>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8467725" y="3276600"/>
            <a:ext cx="742950" cy="10360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8077201" y="3000375"/>
            <a:ext cx="390524" cy="76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8077201" y="3000375"/>
            <a:ext cx="390524" cy="27622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8467725" y="3762375"/>
            <a:ext cx="742950" cy="55031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67725" y="4902959"/>
            <a:ext cx="742950" cy="1849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467725" y="3276600"/>
            <a:ext cx="0" cy="1626359"/>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9205330" y="4312693"/>
            <a:ext cx="5345" cy="75745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35671" y="2969170"/>
            <a:ext cx="742950" cy="10360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467724" y="2993552"/>
            <a:ext cx="567947" cy="28304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205330" y="4001294"/>
            <a:ext cx="583982" cy="3114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1000"/>
                                        <p:tgtEl>
                                          <p:spTgt spid="19"/>
                                        </p:tgtEl>
                                      </p:cBhvr>
                                    </p:animEffect>
                                  </p:childTnLst>
                                </p:cTn>
                              </p:par>
                            </p:childTnLst>
                          </p:cTn>
                        </p:par>
                        <p:par>
                          <p:cTn id="46" fill="hold">
                            <p:stCondLst>
                              <p:cond delay="1000"/>
                            </p:stCondLst>
                            <p:childTnLst>
                              <p:par>
                                <p:cTn id="47" presetID="22" presetClass="entr" presetSubtype="4"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10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up)">
                                      <p:cBhvr>
                                        <p:cTn id="59" dur="1000"/>
                                        <p:tgtEl>
                                          <p:spTgt spid="29"/>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10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10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1500"/>
                                        <p:tgtEl>
                                          <p:spTgt spid="8"/>
                                        </p:tgtEl>
                                      </p:cBhvr>
                                    </p:animEffect>
                                    <p:anim calcmode="lin" valueType="num">
                                      <p:cBhvr>
                                        <p:cTn id="74" dur="1500" fill="hold"/>
                                        <p:tgtEl>
                                          <p:spTgt spid="8"/>
                                        </p:tgtEl>
                                        <p:attrNameLst>
                                          <p:attrName>ppt_x</p:attrName>
                                        </p:attrNameLst>
                                      </p:cBhvr>
                                      <p:tavLst>
                                        <p:tav tm="0">
                                          <p:val>
                                            <p:strVal val="#ppt_x"/>
                                          </p:val>
                                        </p:tav>
                                        <p:tav tm="100000">
                                          <p:val>
                                            <p:strVal val="#ppt_x"/>
                                          </p:val>
                                        </p:tav>
                                      </p:tavLst>
                                    </p:anim>
                                    <p:anim calcmode="lin" valueType="num">
                                      <p:cBhvr>
                                        <p:cTn id="75"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750"/>
                                        <p:tgtEl>
                                          <p:spTgt spid="41"/>
                                        </p:tgtEl>
                                      </p:cBhvr>
                                    </p:animEffect>
                                  </p:childTnLst>
                                </p:cTn>
                              </p:par>
                            </p:childTnLst>
                          </p:cTn>
                        </p:par>
                        <p:par>
                          <p:cTn id="81" fill="hold">
                            <p:stCondLst>
                              <p:cond delay="750"/>
                            </p:stCondLst>
                            <p:childTnLst>
                              <p:par>
                                <p:cTn id="82" presetID="22" presetClass="entr" presetSubtype="4"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wipe(down)">
                                      <p:cBhvr>
                                        <p:cTn id="84" dur="75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down)">
                                      <p:cBhvr>
                                        <p:cTn id="8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60628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1) Determine the true length and true inclination of the line with VP and HP from the given projection using the Auxiliary View Method.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99" y="691411"/>
            <a:ext cx="5762133" cy="5664939"/>
          </a:xfrm>
          <a:prstGeom prst="rect">
            <a:avLst/>
          </a:prstGeom>
        </p:spPr>
      </p:pic>
    </p:spTree>
    <p:extLst>
      <p:ext uri="{BB962C8B-B14F-4D97-AF65-F5344CB8AC3E}">
        <p14:creationId xmlns:p14="http://schemas.microsoft.com/office/powerpoint/2010/main" val="388262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Freeform 5"/>
          <p:cNvSpPr/>
          <p:nvPr/>
        </p:nvSpPr>
        <p:spPr>
          <a:xfrm>
            <a:off x="3744686" y="638629"/>
            <a:ext cx="6749143" cy="5529942"/>
          </a:xfrm>
          <a:custGeom>
            <a:avLst/>
            <a:gdLst>
              <a:gd name="connsiteX0" fmla="*/ 0 w 6749143"/>
              <a:gd name="connsiteY0" fmla="*/ 3976914 h 5529942"/>
              <a:gd name="connsiteX1" fmla="*/ 29028 w 6749143"/>
              <a:gd name="connsiteY1" fmla="*/ 0 h 5529942"/>
              <a:gd name="connsiteX2" fmla="*/ 6749143 w 6749143"/>
              <a:gd name="connsiteY2" fmla="*/ 1524000 h 5529942"/>
              <a:gd name="connsiteX3" fmla="*/ 6691085 w 6749143"/>
              <a:gd name="connsiteY3" fmla="*/ 5529942 h 5529942"/>
              <a:gd name="connsiteX4" fmla="*/ 0 w 6749143"/>
              <a:gd name="connsiteY4" fmla="*/ 3976914 h 552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9143" h="5529942">
                <a:moveTo>
                  <a:pt x="0" y="3976914"/>
                </a:moveTo>
                <a:lnTo>
                  <a:pt x="29028" y="0"/>
                </a:lnTo>
                <a:lnTo>
                  <a:pt x="6749143" y="1524000"/>
                </a:lnTo>
                <a:lnTo>
                  <a:pt x="6691085" y="5529942"/>
                </a:lnTo>
                <a:lnTo>
                  <a:pt x="0" y="3976914"/>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754743" y="4615543"/>
            <a:ext cx="9724571" cy="2438400"/>
          </a:xfrm>
          <a:custGeom>
            <a:avLst/>
            <a:gdLst>
              <a:gd name="connsiteX0" fmla="*/ 2975428 w 9724571"/>
              <a:gd name="connsiteY0" fmla="*/ 0 h 2438400"/>
              <a:gd name="connsiteX1" fmla="*/ 0 w 9724571"/>
              <a:gd name="connsiteY1" fmla="*/ 914400 h 2438400"/>
              <a:gd name="connsiteX2" fmla="*/ 6720114 w 9724571"/>
              <a:gd name="connsiteY2" fmla="*/ 2438400 h 2438400"/>
              <a:gd name="connsiteX3" fmla="*/ 9724571 w 9724571"/>
              <a:gd name="connsiteY3" fmla="*/ 1553028 h 2438400"/>
              <a:gd name="connsiteX4" fmla="*/ 2975428 w 9724571"/>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571" h="2438400">
                <a:moveTo>
                  <a:pt x="2975428" y="0"/>
                </a:moveTo>
                <a:lnTo>
                  <a:pt x="0" y="914400"/>
                </a:lnTo>
                <a:lnTo>
                  <a:pt x="6720114" y="2438400"/>
                </a:lnTo>
                <a:lnTo>
                  <a:pt x="9724571" y="1553028"/>
                </a:lnTo>
                <a:lnTo>
                  <a:pt x="2975428" y="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6191250" y="3867150"/>
            <a:ext cx="2870200" cy="81915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84900" y="4699000"/>
            <a:ext cx="6350" cy="4826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061450" y="3867150"/>
            <a:ext cx="1" cy="19573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863771" y="5167313"/>
            <a:ext cx="327479" cy="9774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339013" y="5824538"/>
            <a:ext cx="1722438" cy="53181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63771" y="5265057"/>
            <a:ext cx="1475242" cy="1091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476750" y="5265057"/>
            <a:ext cx="1387022" cy="13561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34075" y="6353322"/>
            <a:ext cx="1404939" cy="11415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4273778" y="2771321"/>
            <a:ext cx="2152650" cy="4048125"/>
          </a:xfrm>
          <a:custGeom>
            <a:avLst/>
            <a:gdLst>
              <a:gd name="connsiteX0" fmla="*/ 2124075 w 2152650"/>
              <a:gd name="connsiteY0" fmla="*/ 4048125 h 4048125"/>
              <a:gd name="connsiteX1" fmla="*/ 2152650 w 2152650"/>
              <a:gd name="connsiteY1" fmla="*/ 1562100 h 4048125"/>
              <a:gd name="connsiteX2" fmla="*/ 9525 w 2152650"/>
              <a:gd name="connsiteY2" fmla="*/ 0 h 4048125"/>
              <a:gd name="connsiteX3" fmla="*/ 0 w 2152650"/>
              <a:gd name="connsiteY3" fmla="*/ 2495550 h 4048125"/>
              <a:gd name="connsiteX4" fmla="*/ 2124075 w 2152650"/>
              <a:gd name="connsiteY4" fmla="*/ 4048125 h 404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650" h="4048125">
                <a:moveTo>
                  <a:pt x="2124075" y="4048125"/>
                </a:moveTo>
                <a:lnTo>
                  <a:pt x="2152650" y="1562100"/>
                </a:lnTo>
                <a:lnTo>
                  <a:pt x="9525" y="0"/>
                </a:lnTo>
                <a:lnTo>
                  <a:pt x="0" y="2495550"/>
                </a:lnTo>
                <a:lnTo>
                  <a:pt x="2124075" y="4048125"/>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H="1" flipV="1">
            <a:off x="5934075" y="4495800"/>
            <a:ext cx="1" cy="1971676"/>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476750" y="4905375"/>
            <a:ext cx="0" cy="4953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476750" y="4495800"/>
            <a:ext cx="1457325" cy="419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8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right)">
                                      <p:cBhvr>
                                        <p:cTn id="25" dur="1000"/>
                                        <p:tgtEl>
                                          <p:spTgt spid="40"/>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right)">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1000"/>
                                        <p:tgtEl>
                                          <p:spTgt spid="60"/>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down)">
                                      <p:cBhvr>
                                        <p:cTn id="38" dur="100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down)">
                                      <p:cBhvr>
                                        <p:cTn id="43"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7291</TotalTime>
  <Words>3473</Words>
  <Application>Microsoft Office PowerPoint</Application>
  <PresentationFormat>Widescreen</PresentationFormat>
  <Paragraphs>457</Paragraphs>
  <Slides>40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Auxiliary Plane Projection and it’s Applications</vt:lpstr>
      <vt:lpstr>Auxiliary Plane Projection</vt:lpstr>
      <vt:lpstr>PowerPoint Presentation</vt:lpstr>
      <vt:lpstr>PowerPoint Presentation</vt:lpstr>
      <vt:lpstr>Applications of Auxiliary Plane Projection</vt:lpstr>
      <vt:lpstr>True Length of a line using Auxiliary View</vt:lpstr>
      <vt:lpstr>Solved Examples:</vt:lpstr>
      <vt:lpstr>PowerPoint Presentation</vt:lpstr>
      <vt:lpstr>PowerPoint Presentation</vt:lpstr>
      <vt:lpstr>PowerPoint Presentation</vt:lpstr>
      <vt:lpstr>PowerPoint Presentation</vt:lpstr>
      <vt:lpstr>Point View of a Line</vt:lpstr>
      <vt:lpstr>PowerPoint Presentation</vt:lpstr>
      <vt:lpstr>Edge View of a Plane</vt:lpstr>
      <vt:lpstr>General Steps to Obtain Edge View of a Plane</vt:lpstr>
      <vt:lpstr>PowerPoint Presentation</vt:lpstr>
      <vt:lpstr>PowerPoint Presentation</vt:lpstr>
      <vt:lpstr>PowerPoint Presentation</vt:lpstr>
      <vt:lpstr>Shortest Distance Between a Point and a Line</vt:lpstr>
      <vt:lpstr>Solved Examples:</vt:lpstr>
      <vt:lpstr>PowerPoint Presentation</vt:lpstr>
      <vt:lpstr>PowerPoint Presentation</vt:lpstr>
      <vt:lpstr>Shortest Distance Between Two Skew Lines</vt:lpstr>
      <vt:lpstr>PowerPoint Presentation</vt:lpstr>
      <vt:lpstr>Solved Examples:</vt:lpstr>
      <vt:lpstr>PowerPoint Presentation</vt:lpstr>
      <vt:lpstr>PowerPoint Presentation</vt:lpstr>
      <vt:lpstr>True Shape</vt:lpstr>
      <vt:lpstr>PowerPoint Presentation</vt:lpstr>
      <vt:lpstr>PowerPoint Presentation</vt:lpstr>
      <vt:lpstr>Dihedral Angle</vt:lpstr>
      <vt:lpstr>PowerPoint Presentation</vt:lpstr>
      <vt:lpstr>PowerPoint Presentation</vt:lpstr>
      <vt:lpstr>Piercing point: Intersection between lines and planes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cp:lastModifiedBy>
  <cp:revision>370</cp:revision>
  <dcterms:created xsi:type="dcterms:W3CDTF">2022-06-08T03:31:28Z</dcterms:created>
  <dcterms:modified xsi:type="dcterms:W3CDTF">2024-04-23T14:27:19Z</dcterms:modified>
</cp:coreProperties>
</file>